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DCD"/>
    <a:srgbClr val="7AA8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9" autoAdjust="0"/>
    <p:restoredTop sz="94660"/>
  </p:normalViewPr>
  <p:slideViewPr>
    <p:cSldViewPr snapToGrid="0">
      <p:cViewPr varScale="1">
        <p:scale>
          <a:sx n="113" d="100"/>
          <a:sy n="113" d="100"/>
        </p:scale>
        <p:origin x="4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DC1262-1CF5-4070-81D3-E110CBE48FA9}"/>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07285211-9111-4DB2-9763-80CACE6BBD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C8327B5E-802D-4940-914D-A37A0063AE14}"/>
              </a:ext>
            </a:extLst>
          </p:cNvPr>
          <p:cNvSpPr>
            <a:spLocks noGrp="1"/>
          </p:cNvSpPr>
          <p:nvPr>
            <p:ph type="dt" sz="half" idx="10"/>
          </p:nvPr>
        </p:nvSpPr>
        <p:spPr/>
        <p:txBody>
          <a:bodyPr/>
          <a:lstStyle/>
          <a:p>
            <a:fld id="{1125A395-17B1-4A4D-A894-FF9FF60CEA06}" type="datetimeFigureOut">
              <a:rPr lang="tr-TR" smtClean="0"/>
              <a:t>25.11.2022</a:t>
            </a:fld>
            <a:endParaRPr lang="tr-TR"/>
          </a:p>
        </p:txBody>
      </p:sp>
      <p:sp>
        <p:nvSpPr>
          <p:cNvPr id="5" name="Alt Bilgi Yer Tutucusu 4">
            <a:extLst>
              <a:ext uri="{FF2B5EF4-FFF2-40B4-BE49-F238E27FC236}">
                <a16:creationId xmlns:a16="http://schemas.microsoft.com/office/drawing/2014/main" id="{873AC587-4F56-47E4-AD27-DFEC452D16E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D7721F3-1438-46CD-A28E-A6A5E85D16A1}"/>
              </a:ext>
            </a:extLst>
          </p:cNvPr>
          <p:cNvSpPr>
            <a:spLocks noGrp="1"/>
          </p:cNvSpPr>
          <p:nvPr>
            <p:ph type="sldNum" sz="quarter" idx="12"/>
          </p:nvPr>
        </p:nvSpPr>
        <p:spPr/>
        <p:txBody>
          <a:bodyPr/>
          <a:lstStyle/>
          <a:p>
            <a:fld id="{3E886C04-8406-40B3-93D4-ABCFF0BA3B22}" type="slidenum">
              <a:rPr lang="tr-TR" smtClean="0"/>
              <a:t>‹#›</a:t>
            </a:fld>
            <a:endParaRPr lang="tr-TR"/>
          </a:p>
        </p:txBody>
      </p:sp>
    </p:spTree>
    <p:extLst>
      <p:ext uri="{BB962C8B-B14F-4D97-AF65-F5344CB8AC3E}">
        <p14:creationId xmlns:p14="http://schemas.microsoft.com/office/powerpoint/2010/main" val="95465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4CF150-266A-4BBA-AEC5-70A122835DB5}"/>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173EB2D2-F66B-474F-9C7F-04292A4FAB5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A0DF82C-D456-4D11-958A-6306D34618FB}"/>
              </a:ext>
            </a:extLst>
          </p:cNvPr>
          <p:cNvSpPr>
            <a:spLocks noGrp="1"/>
          </p:cNvSpPr>
          <p:nvPr>
            <p:ph type="dt" sz="half" idx="10"/>
          </p:nvPr>
        </p:nvSpPr>
        <p:spPr/>
        <p:txBody>
          <a:bodyPr/>
          <a:lstStyle/>
          <a:p>
            <a:fld id="{1125A395-17B1-4A4D-A894-FF9FF60CEA06}" type="datetimeFigureOut">
              <a:rPr lang="tr-TR" smtClean="0"/>
              <a:t>25.11.2022</a:t>
            </a:fld>
            <a:endParaRPr lang="tr-TR"/>
          </a:p>
        </p:txBody>
      </p:sp>
      <p:sp>
        <p:nvSpPr>
          <p:cNvPr id="5" name="Alt Bilgi Yer Tutucusu 4">
            <a:extLst>
              <a:ext uri="{FF2B5EF4-FFF2-40B4-BE49-F238E27FC236}">
                <a16:creationId xmlns:a16="http://schemas.microsoft.com/office/drawing/2014/main" id="{AD1F23A2-3091-47AC-8CBE-62FA3E9306F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3FCA708-C01A-4DCA-968A-175B92B3C017}"/>
              </a:ext>
            </a:extLst>
          </p:cNvPr>
          <p:cNvSpPr>
            <a:spLocks noGrp="1"/>
          </p:cNvSpPr>
          <p:nvPr>
            <p:ph type="sldNum" sz="quarter" idx="12"/>
          </p:nvPr>
        </p:nvSpPr>
        <p:spPr/>
        <p:txBody>
          <a:bodyPr/>
          <a:lstStyle/>
          <a:p>
            <a:fld id="{3E886C04-8406-40B3-93D4-ABCFF0BA3B22}" type="slidenum">
              <a:rPr lang="tr-TR" smtClean="0"/>
              <a:t>‹#›</a:t>
            </a:fld>
            <a:endParaRPr lang="tr-TR"/>
          </a:p>
        </p:txBody>
      </p:sp>
    </p:spTree>
    <p:extLst>
      <p:ext uri="{BB962C8B-B14F-4D97-AF65-F5344CB8AC3E}">
        <p14:creationId xmlns:p14="http://schemas.microsoft.com/office/powerpoint/2010/main" val="3456202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AC8E1AB0-3DEE-4A0C-B08E-0AA7CA380B3B}"/>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88F9FE1-C937-4E95-BB30-FB1D662E233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34637B7-E34E-41D6-9209-59AD0D1CCE96}"/>
              </a:ext>
            </a:extLst>
          </p:cNvPr>
          <p:cNvSpPr>
            <a:spLocks noGrp="1"/>
          </p:cNvSpPr>
          <p:nvPr>
            <p:ph type="dt" sz="half" idx="10"/>
          </p:nvPr>
        </p:nvSpPr>
        <p:spPr/>
        <p:txBody>
          <a:bodyPr/>
          <a:lstStyle/>
          <a:p>
            <a:fld id="{1125A395-17B1-4A4D-A894-FF9FF60CEA06}" type="datetimeFigureOut">
              <a:rPr lang="tr-TR" smtClean="0"/>
              <a:t>25.11.2022</a:t>
            </a:fld>
            <a:endParaRPr lang="tr-TR"/>
          </a:p>
        </p:txBody>
      </p:sp>
      <p:sp>
        <p:nvSpPr>
          <p:cNvPr id="5" name="Alt Bilgi Yer Tutucusu 4">
            <a:extLst>
              <a:ext uri="{FF2B5EF4-FFF2-40B4-BE49-F238E27FC236}">
                <a16:creationId xmlns:a16="http://schemas.microsoft.com/office/drawing/2014/main" id="{AEB185A2-CE96-46D0-9F3B-3148231DCC1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8CA288C-5F42-439C-BEDC-E850A6E4B3C4}"/>
              </a:ext>
            </a:extLst>
          </p:cNvPr>
          <p:cNvSpPr>
            <a:spLocks noGrp="1"/>
          </p:cNvSpPr>
          <p:nvPr>
            <p:ph type="sldNum" sz="quarter" idx="12"/>
          </p:nvPr>
        </p:nvSpPr>
        <p:spPr/>
        <p:txBody>
          <a:bodyPr/>
          <a:lstStyle/>
          <a:p>
            <a:fld id="{3E886C04-8406-40B3-93D4-ABCFF0BA3B22}" type="slidenum">
              <a:rPr lang="tr-TR" smtClean="0"/>
              <a:t>‹#›</a:t>
            </a:fld>
            <a:endParaRPr lang="tr-TR"/>
          </a:p>
        </p:txBody>
      </p:sp>
    </p:spTree>
    <p:extLst>
      <p:ext uri="{BB962C8B-B14F-4D97-AF65-F5344CB8AC3E}">
        <p14:creationId xmlns:p14="http://schemas.microsoft.com/office/powerpoint/2010/main" val="347449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83357F-1332-4106-9889-DCA010F6B0C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753FC4E-DB73-4D90-BD58-995A58AA0AD3}"/>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AC13400-FD35-43EA-AB96-5D4F1A6BBD7E}"/>
              </a:ext>
            </a:extLst>
          </p:cNvPr>
          <p:cNvSpPr>
            <a:spLocks noGrp="1"/>
          </p:cNvSpPr>
          <p:nvPr>
            <p:ph type="dt" sz="half" idx="10"/>
          </p:nvPr>
        </p:nvSpPr>
        <p:spPr/>
        <p:txBody>
          <a:bodyPr/>
          <a:lstStyle/>
          <a:p>
            <a:fld id="{1125A395-17B1-4A4D-A894-FF9FF60CEA06}" type="datetimeFigureOut">
              <a:rPr lang="tr-TR" smtClean="0"/>
              <a:t>25.11.2022</a:t>
            </a:fld>
            <a:endParaRPr lang="tr-TR"/>
          </a:p>
        </p:txBody>
      </p:sp>
      <p:sp>
        <p:nvSpPr>
          <p:cNvPr id="5" name="Alt Bilgi Yer Tutucusu 4">
            <a:extLst>
              <a:ext uri="{FF2B5EF4-FFF2-40B4-BE49-F238E27FC236}">
                <a16:creationId xmlns:a16="http://schemas.microsoft.com/office/drawing/2014/main" id="{B805F609-18D1-413C-8875-D9EB0F426B7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E2D56B9-1267-44ED-A81A-967ABEE87944}"/>
              </a:ext>
            </a:extLst>
          </p:cNvPr>
          <p:cNvSpPr>
            <a:spLocks noGrp="1"/>
          </p:cNvSpPr>
          <p:nvPr>
            <p:ph type="sldNum" sz="quarter" idx="12"/>
          </p:nvPr>
        </p:nvSpPr>
        <p:spPr/>
        <p:txBody>
          <a:bodyPr/>
          <a:lstStyle/>
          <a:p>
            <a:fld id="{3E886C04-8406-40B3-93D4-ABCFF0BA3B22}" type="slidenum">
              <a:rPr lang="tr-TR" smtClean="0"/>
              <a:t>‹#›</a:t>
            </a:fld>
            <a:endParaRPr lang="tr-TR"/>
          </a:p>
        </p:txBody>
      </p:sp>
    </p:spTree>
    <p:extLst>
      <p:ext uri="{BB962C8B-B14F-4D97-AF65-F5344CB8AC3E}">
        <p14:creationId xmlns:p14="http://schemas.microsoft.com/office/powerpoint/2010/main" val="1680748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33A1C9-EBA6-4FB0-AFCB-8C2FEF13CFC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88B43294-07A5-4007-924A-13301688BC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FC345CA9-7C12-40CA-BDC8-D370BB127CE5}"/>
              </a:ext>
            </a:extLst>
          </p:cNvPr>
          <p:cNvSpPr>
            <a:spLocks noGrp="1"/>
          </p:cNvSpPr>
          <p:nvPr>
            <p:ph type="dt" sz="half" idx="10"/>
          </p:nvPr>
        </p:nvSpPr>
        <p:spPr/>
        <p:txBody>
          <a:bodyPr/>
          <a:lstStyle/>
          <a:p>
            <a:fld id="{1125A395-17B1-4A4D-A894-FF9FF60CEA06}" type="datetimeFigureOut">
              <a:rPr lang="tr-TR" smtClean="0"/>
              <a:t>25.11.2022</a:t>
            </a:fld>
            <a:endParaRPr lang="tr-TR"/>
          </a:p>
        </p:txBody>
      </p:sp>
      <p:sp>
        <p:nvSpPr>
          <p:cNvPr id="5" name="Alt Bilgi Yer Tutucusu 4">
            <a:extLst>
              <a:ext uri="{FF2B5EF4-FFF2-40B4-BE49-F238E27FC236}">
                <a16:creationId xmlns:a16="http://schemas.microsoft.com/office/drawing/2014/main" id="{6A08A7B7-B14A-4E8C-B5A5-E8DA419834A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F472AB2-CFD9-44D8-8DBA-B9D6F9176C6B}"/>
              </a:ext>
            </a:extLst>
          </p:cNvPr>
          <p:cNvSpPr>
            <a:spLocks noGrp="1"/>
          </p:cNvSpPr>
          <p:nvPr>
            <p:ph type="sldNum" sz="quarter" idx="12"/>
          </p:nvPr>
        </p:nvSpPr>
        <p:spPr/>
        <p:txBody>
          <a:bodyPr/>
          <a:lstStyle/>
          <a:p>
            <a:fld id="{3E886C04-8406-40B3-93D4-ABCFF0BA3B22}" type="slidenum">
              <a:rPr lang="tr-TR" smtClean="0"/>
              <a:t>‹#›</a:t>
            </a:fld>
            <a:endParaRPr lang="tr-TR"/>
          </a:p>
        </p:txBody>
      </p:sp>
    </p:spTree>
    <p:extLst>
      <p:ext uri="{BB962C8B-B14F-4D97-AF65-F5344CB8AC3E}">
        <p14:creationId xmlns:p14="http://schemas.microsoft.com/office/powerpoint/2010/main" val="119242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EE9890-596E-483A-8858-6D26E5BA669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99D81E2-FEA1-41AA-B491-2772C02445D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284516C8-05F1-4006-B837-ED11F1C6109C}"/>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9CA50458-7557-4B4E-BCCB-544C67571A21}"/>
              </a:ext>
            </a:extLst>
          </p:cNvPr>
          <p:cNvSpPr>
            <a:spLocks noGrp="1"/>
          </p:cNvSpPr>
          <p:nvPr>
            <p:ph type="dt" sz="half" idx="10"/>
          </p:nvPr>
        </p:nvSpPr>
        <p:spPr/>
        <p:txBody>
          <a:bodyPr/>
          <a:lstStyle/>
          <a:p>
            <a:fld id="{1125A395-17B1-4A4D-A894-FF9FF60CEA06}" type="datetimeFigureOut">
              <a:rPr lang="tr-TR" smtClean="0"/>
              <a:t>25.11.2022</a:t>
            </a:fld>
            <a:endParaRPr lang="tr-TR"/>
          </a:p>
        </p:txBody>
      </p:sp>
      <p:sp>
        <p:nvSpPr>
          <p:cNvPr id="6" name="Alt Bilgi Yer Tutucusu 5">
            <a:extLst>
              <a:ext uri="{FF2B5EF4-FFF2-40B4-BE49-F238E27FC236}">
                <a16:creationId xmlns:a16="http://schemas.microsoft.com/office/drawing/2014/main" id="{43ED4C1E-F5C8-4F1B-96C3-C994245B41D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8FD9B4A-7D65-4851-841D-69C2689FD2B9}"/>
              </a:ext>
            </a:extLst>
          </p:cNvPr>
          <p:cNvSpPr>
            <a:spLocks noGrp="1"/>
          </p:cNvSpPr>
          <p:nvPr>
            <p:ph type="sldNum" sz="quarter" idx="12"/>
          </p:nvPr>
        </p:nvSpPr>
        <p:spPr/>
        <p:txBody>
          <a:bodyPr/>
          <a:lstStyle/>
          <a:p>
            <a:fld id="{3E886C04-8406-40B3-93D4-ABCFF0BA3B22}" type="slidenum">
              <a:rPr lang="tr-TR" smtClean="0"/>
              <a:t>‹#›</a:t>
            </a:fld>
            <a:endParaRPr lang="tr-TR"/>
          </a:p>
        </p:txBody>
      </p:sp>
    </p:spTree>
    <p:extLst>
      <p:ext uri="{BB962C8B-B14F-4D97-AF65-F5344CB8AC3E}">
        <p14:creationId xmlns:p14="http://schemas.microsoft.com/office/powerpoint/2010/main" val="3982646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BEAF0-B0C6-4F3D-B8DF-D7F55BE2DC53}"/>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10AC6AA-50C2-42DA-9531-A95766BDEF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766AD46B-5E2E-4C16-826C-58DF5FED6FC1}"/>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0C13700D-4100-4D5C-86F9-DEE5C684FA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B4F6CEC0-3FEF-4D7F-99FE-A2BE58423461}"/>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D5DC768-6B46-4BD8-81D2-8380D4856FAC}"/>
              </a:ext>
            </a:extLst>
          </p:cNvPr>
          <p:cNvSpPr>
            <a:spLocks noGrp="1"/>
          </p:cNvSpPr>
          <p:nvPr>
            <p:ph type="dt" sz="half" idx="10"/>
          </p:nvPr>
        </p:nvSpPr>
        <p:spPr/>
        <p:txBody>
          <a:bodyPr/>
          <a:lstStyle/>
          <a:p>
            <a:fld id="{1125A395-17B1-4A4D-A894-FF9FF60CEA06}" type="datetimeFigureOut">
              <a:rPr lang="tr-TR" smtClean="0"/>
              <a:t>25.11.2022</a:t>
            </a:fld>
            <a:endParaRPr lang="tr-TR"/>
          </a:p>
        </p:txBody>
      </p:sp>
      <p:sp>
        <p:nvSpPr>
          <p:cNvPr id="8" name="Alt Bilgi Yer Tutucusu 7">
            <a:extLst>
              <a:ext uri="{FF2B5EF4-FFF2-40B4-BE49-F238E27FC236}">
                <a16:creationId xmlns:a16="http://schemas.microsoft.com/office/drawing/2014/main" id="{75EE6B71-F794-4FB3-9F0A-4677416345B8}"/>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FD0CF6B5-B779-4D1E-90FC-483DBB20284C}"/>
              </a:ext>
            </a:extLst>
          </p:cNvPr>
          <p:cNvSpPr>
            <a:spLocks noGrp="1"/>
          </p:cNvSpPr>
          <p:nvPr>
            <p:ph type="sldNum" sz="quarter" idx="12"/>
          </p:nvPr>
        </p:nvSpPr>
        <p:spPr/>
        <p:txBody>
          <a:bodyPr/>
          <a:lstStyle/>
          <a:p>
            <a:fld id="{3E886C04-8406-40B3-93D4-ABCFF0BA3B22}" type="slidenum">
              <a:rPr lang="tr-TR" smtClean="0"/>
              <a:t>‹#›</a:t>
            </a:fld>
            <a:endParaRPr lang="tr-TR"/>
          </a:p>
        </p:txBody>
      </p:sp>
    </p:spTree>
    <p:extLst>
      <p:ext uri="{BB962C8B-B14F-4D97-AF65-F5344CB8AC3E}">
        <p14:creationId xmlns:p14="http://schemas.microsoft.com/office/powerpoint/2010/main" val="426341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30FBEA-B4E0-4079-B4BB-50DC7E0A411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9AA79228-30E9-4613-BF50-9FBBEB29C122}"/>
              </a:ext>
            </a:extLst>
          </p:cNvPr>
          <p:cNvSpPr>
            <a:spLocks noGrp="1"/>
          </p:cNvSpPr>
          <p:nvPr>
            <p:ph type="dt" sz="half" idx="10"/>
          </p:nvPr>
        </p:nvSpPr>
        <p:spPr/>
        <p:txBody>
          <a:bodyPr/>
          <a:lstStyle/>
          <a:p>
            <a:fld id="{1125A395-17B1-4A4D-A894-FF9FF60CEA06}" type="datetimeFigureOut">
              <a:rPr lang="tr-TR" smtClean="0"/>
              <a:t>25.11.2022</a:t>
            </a:fld>
            <a:endParaRPr lang="tr-TR"/>
          </a:p>
        </p:txBody>
      </p:sp>
      <p:sp>
        <p:nvSpPr>
          <p:cNvPr id="4" name="Alt Bilgi Yer Tutucusu 3">
            <a:extLst>
              <a:ext uri="{FF2B5EF4-FFF2-40B4-BE49-F238E27FC236}">
                <a16:creationId xmlns:a16="http://schemas.microsoft.com/office/drawing/2014/main" id="{1A475392-6E5A-46F3-A7E8-3CAE11F107A1}"/>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C0A7E2F7-A56D-4724-8E36-E91E9FD4488D}"/>
              </a:ext>
            </a:extLst>
          </p:cNvPr>
          <p:cNvSpPr>
            <a:spLocks noGrp="1"/>
          </p:cNvSpPr>
          <p:nvPr>
            <p:ph type="sldNum" sz="quarter" idx="12"/>
          </p:nvPr>
        </p:nvSpPr>
        <p:spPr/>
        <p:txBody>
          <a:bodyPr/>
          <a:lstStyle/>
          <a:p>
            <a:fld id="{3E886C04-8406-40B3-93D4-ABCFF0BA3B22}" type="slidenum">
              <a:rPr lang="tr-TR" smtClean="0"/>
              <a:t>‹#›</a:t>
            </a:fld>
            <a:endParaRPr lang="tr-TR"/>
          </a:p>
        </p:txBody>
      </p:sp>
    </p:spTree>
    <p:extLst>
      <p:ext uri="{BB962C8B-B14F-4D97-AF65-F5344CB8AC3E}">
        <p14:creationId xmlns:p14="http://schemas.microsoft.com/office/powerpoint/2010/main" val="212242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09BF9BA-4AA0-49A1-B613-1316BEB1A8E8}"/>
              </a:ext>
            </a:extLst>
          </p:cNvPr>
          <p:cNvSpPr>
            <a:spLocks noGrp="1"/>
          </p:cNvSpPr>
          <p:nvPr>
            <p:ph type="dt" sz="half" idx="10"/>
          </p:nvPr>
        </p:nvSpPr>
        <p:spPr/>
        <p:txBody>
          <a:bodyPr/>
          <a:lstStyle/>
          <a:p>
            <a:fld id="{1125A395-17B1-4A4D-A894-FF9FF60CEA06}" type="datetimeFigureOut">
              <a:rPr lang="tr-TR" smtClean="0"/>
              <a:t>25.11.2022</a:t>
            </a:fld>
            <a:endParaRPr lang="tr-TR"/>
          </a:p>
        </p:txBody>
      </p:sp>
      <p:sp>
        <p:nvSpPr>
          <p:cNvPr id="3" name="Alt Bilgi Yer Tutucusu 2">
            <a:extLst>
              <a:ext uri="{FF2B5EF4-FFF2-40B4-BE49-F238E27FC236}">
                <a16:creationId xmlns:a16="http://schemas.microsoft.com/office/drawing/2014/main" id="{D9F20C1B-64D5-4014-85C3-60455F4F4C4E}"/>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E6C803AC-47D8-4216-8C9E-A538E37FCB1C}"/>
              </a:ext>
            </a:extLst>
          </p:cNvPr>
          <p:cNvSpPr>
            <a:spLocks noGrp="1"/>
          </p:cNvSpPr>
          <p:nvPr>
            <p:ph type="sldNum" sz="quarter" idx="12"/>
          </p:nvPr>
        </p:nvSpPr>
        <p:spPr/>
        <p:txBody>
          <a:bodyPr/>
          <a:lstStyle/>
          <a:p>
            <a:fld id="{3E886C04-8406-40B3-93D4-ABCFF0BA3B22}" type="slidenum">
              <a:rPr lang="tr-TR" smtClean="0"/>
              <a:t>‹#›</a:t>
            </a:fld>
            <a:endParaRPr lang="tr-TR"/>
          </a:p>
        </p:txBody>
      </p:sp>
    </p:spTree>
    <p:extLst>
      <p:ext uri="{BB962C8B-B14F-4D97-AF65-F5344CB8AC3E}">
        <p14:creationId xmlns:p14="http://schemas.microsoft.com/office/powerpoint/2010/main" val="2666897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CB7249-D640-4972-85B0-887DF35635E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E3C1508D-8EC0-415E-A010-F1B14A941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81B36AF-FF1A-480F-8EEF-AA99039E53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030D4AC-CEA5-41FD-A876-5CAEE4292075}"/>
              </a:ext>
            </a:extLst>
          </p:cNvPr>
          <p:cNvSpPr>
            <a:spLocks noGrp="1"/>
          </p:cNvSpPr>
          <p:nvPr>
            <p:ph type="dt" sz="half" idx="10"/>
          </p:nvPr>
        </p:nvSpPr>
        <p:spPr/>
        <p:txBody>
          <a:bodyPr/>
          <a:lstStyle/>
          <a:p>
            <a:fld id="{1125A395-17B1-4A4D-A894-FF9FF60CEA06}" type="datetimeFigureOut">
              <a:rPr lang="tr-TR" smtClean="0"/>
              <a:t>25.11.2022</a:t>
            </a:fld>
            <a:endParaRPr lang="tr-TR"/>
          </a:p>
        </p:txBody>
      </p:sp>
      <p:sp>
        <p:nvSpPr>
          <p:cNvPr id="6" name="Alt Bilgi Yer Tutucusu 5">
            <a:extLst>
              <a:ext uri="{FF2B5EF4-FFF2-40B4-BE49-F238E27FC236}">
                <a16:creationId xmlns:a16="http://schemas.microsoft.com/office/drawing/2014/main" id="{CD6AD314-F35F-4D60-A0F0-17ABEFBA142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C20365C-BED7-4944-B1D4-6FBA691234A9}"/>
              </a:ext>
            </a:extLst>
          </p:cNvPr>
          <p:cNvSpPr>
            <a:spLocks noGrp="1"/>
          </p:cNvSpPr>
          <p:nvPr>
            <p:ph type="sldNum" sz="quarter" idx="12"/>
          </p:nvPr>
        </p:nvSpPr>
        <p:spPr/>
        <p:txBody>
          <a:bodyPr/>
          <a:lstStyle/>
          <a:p>
            <a:fld id="{3E886C04-8406-40B3-93D4-ABCFF0BA3B22}" type="slidenum">
              <a:rPr lang="tr-TR" smtClean="0"/>
              <a:t>‹#›</a:t>
            </a:fld>
            <a:endParaRPr lang="tr-TR"/>
          </a:p>
        </p:txBody>
      </p:sp>
    </p:spTree>
    <p:extLst>
      <p:ext uri="{BB962C8B-B14F-4D97-AF65-F5344CB8AC3E}">
        <p14:creationId xmlns:p14="http://schemas.microsoft.com/office/powerpoint/2010/main" val="3597307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C4DD14-9288-4644-90D4-4AC81EDE5A4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788BE120-B980-4E81-BA40-4CC55B01E9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0C837C8C-F348-4401-A64C-EBBA4F128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8FD81326-2F88-4D2A-9F17-101C6CB2E961}"/>
              </a:ext>
            </a:extLst>
          </p:cNvPr>
          <p:cNvSpPr>
            <a:spLocks noGrp="1"/>
          </p:cNvSpPr>
          <p:nvPr>
            <p:ph type="dt" sz="half" idx="10"/>
          </p:nvPr>
        </p:nvSpPr>
        <p:spPr/>
        <p:txBody>
          <a:bodyPr/>
          <a:lstStyle/>
          <a:p>
            <a:fld id="{1125A395-17B1-4A4D-A894-FF9FF60CEA06}" type="datetimeFigureOut">
              <a:rPr lang="tr-TR" smtClean="0"/>
              <a:t>25.11.2022</a:t>
            </a:fld>
            <a:endParaRPr lang="tr-TR"/>
          </a:p>
        </p:txBody>
      </p:sp>
      <p:sp>
        <p:nvSpPr>
          <p:cNvPr id="6" name="Alt Bilgi Yer Tutucusu 5">
            <a:extLst>
              <a:ext uri="{FF2B5EF4-FFF2-40B4-BE49-F238E27FC236}">
                <a16:creationId xmlns:a16="http://schemas.microsoft.com/office/drawing/2014/main" id="{F6B4941F-8E87-4B30-BC73-1C5D7C25D6E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7545302-1E0D-4255-AB9C-7EAD61A8F753}"/>
              </a:ext>
            </a:extLst>
          </p:cNvPr>
          <p:cNvSpPr>
            <a:spLocks noGrp="1"/>
          </p:cNvSpPr>
          <p:nvPr>
            <p:ph type="sldNum" sz="quarter" idx="12"/>
          </p:nvPr>
        </p:nvSpPr>
        <p:spPr/>
        <p:txBody>
          <a:bodyPr/>
          <a:lstStyle/>
          <a:p>
            <a:fld id="{3E886C04-8406-40B3-93D4-ABCFF0BA3B22}" type="slidenum">
              <a:rPr lang="tr-TR" smtClean="0"/>
              <a:t>‹#›</a:t>
            </a:fld>
            <a:endParaRPr lang="tr-TR"/>
          </a:p>
        </p:txBody>
      </p:sp>
    </p:spTree>
    <p:extLst>
      <p:ext uri="{BB962C8B-B14F-4D97-AF65-F5344CB8AC3E}">
        <p14:creationId xmlns:p14="http://schemas.microsoft.com/office/powerpoint/2010/main" val="3100887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E467431-4C17-4638-961D-233C2D9CA0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75639A6-703D-4396-8FD6-FEE2492D70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888D2C-E3A8-435C-8B95-8C606C30E3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25A395-17B1-4A4D-A894-FF9FF60CEA06}" type="datetimeFigureOut">
              <a:rPr lang="tr-TR" smtClean="0"/>
              <a:t>25.11.2022</a:t>
            </a:fld>
            <a:endParaRPr lang="tr-TR"/>
          </a:p>
        </p:txBody>
      </p:sp>
      <p:sp>
        <p:nvSpPr>
          <p:cNvPr id="5" name="Alt Bilgi Yer Tutucusu 4">
            <a:extLst>
              <a:ext uri="{FF2B5EF4-FFF2-40B4-BE49-F238E27FC236}">
                <a16:creationId xmlns:a16="http://schemas.microsoft.com/office/drawing/2014/main" id="{D5D33C00-10A3-45C5-A41F-103FE93A50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7E4DBDD4-D4A8-4E03-8C35-C5F12D2662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86C04-8406-40B3-93D4-ABCFF0BA3B22}" type="slidenum">
              <a:rPr lang="tr-TR" smtClean="0"/>
              <a:t>‹#›</a:t>
            </a:fld>
            <a:endParaRPr lang="tr-TR"/>
          </a:p>
        </p:txBody>
      </p:sp>
    </p:spTree>
    <p:extLst>
      <p:ext uri="{BB962C8B-B14F-4D97-AF65-F5344CB8AC3E}">
        <p14:creationId xmlns:p14="http://schemas.microsoft.com/office/powerpoint/2010/main" val="1282131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AA8CA"/>
        </a:solid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26E888A-A27E-45E2-87FE-B622B3D3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175828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0FCE5A-2D6B-4E9C-9D41-D8F0CD94C1EF}"/>
              </a:ext>
            </a:extLst>
          </p:cNvPr>
          <p:cNvSpPr>
            <a:spLocks noGrp="1"/>
          </p:cNvSpPr>
          <p:nvPr>
            <p:ph type="title"/>
          </p:nvPr>
        </p:nvSpPr>
        <p:spPr/>
        <p:txBody>
          <a:bodyPr/>
          <a:lstStyle/>
          <a:p>
            <a:r>
              <a:rPr lang="tr-TR" sz="3600" dirty="0">
                <a:latin typeface="Montserrat Alternates SemiBold" panose="00000700000000000000" pitchFamily="50" charset="-94"/>
              </a:rPr>
              <a:t>Pazarlama Hedeflerimiz</a:t>
            </a:r>
          </a:p>
        </p:txBody>
      </p:sp>
      <p:sp>
        <p:nvSpPr>
          <p:cNvPr id="3" name="İçerik Yer Tutucusu 2">
            <a:extLst>
              <a:ext uri="{FF2B5EF4-FFF2-40B4-BE49-F238E27FC236}">
                <a16:creationId xmlns:a16="http://schemas.microsoft.com/office/drawing/2014/main" id="{BA5FA2E1-280C-4B18-86FF-508287461D59}"/>
              </a:ext>
            </a:extLst>
          </p:cNvPr>
          <p:cNvSpPr>
            <a:spLocks noGrp="1"/>
          </p:cNvSpPr>
          <p:nvPr>
            <p:ph idx="1"/>
          </p:nvPr>
        </p:nvSpPr>
        <p:spPr/>
        <p:txBody>
          <a:bodyPr/>
          <a:lstStyle/>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Kıyı şeridiyle başlayacak olan temizlik işlemlerimiz halk tarafından açık bir şekil de izlenebilecektir. Bu sayede kirlenen denizlerimizin gerçek yönü ortaya çıkacaktır.</a:t>
            </a:r>
          </a:p>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Sosyal medya ortamında yayınlanan gönderiler ile hem bilgilendirme yapılıp halkın bilinçlendirilmesi sağlanacaktır.</a:t>
            </a:r>
          </a:p>
        </p:txBody>
      </p:sp>
    </p:spTree>
    <p:extLst>
      <p:ext uri="{BB962C8B-B14F-4D97-AF65-F5344CB8AC3E}">
        <p14:creationId xmlns:p14="http://schemas.microsoft.com/office/powerpoint/2010/main" val="1480670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6BC7334-DF35-49C9-B009-2BDC7860D5DB}"/>
              </a:ext>
            </a:extLst>
          </p:cNvPr>
          <p:cNvSpPr>
            <a:spLocks noGrp="1"/>
          </p:cNvSpPr>
          <p:nvPr>
            <p:ph idx="1"/>
          </p:nvPr>
        </p:nvSpPr>
        <p:spPr/>
        <p:txBody>
          <a:bodyPr/>
          <a:lstStyle/>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Ortaya koyduğumuz bu ürün ile pazar üstünlüğü elde etmek,</a:t>
            </a:r>
          </a:p>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Yapılan temizlik ile halkın bilinçlendirilmesini sağlamak.</a:t>
            </a:r>
          </a:p>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1 yıl içerisinde yapacağımız ölçekli modelimiz; </a:t>
            </a:r>
            <a:br>
              <a:rPr lang="tr-TR" sz="2400" dirty="0">
                <a:solidFill>
                  <a:srgbClr val="002060"/>
                </a:solidFill>
                <a:latin typeface="Montserrat" pitchFamily="2" charset="-94"/>
                <a:ea typeface="Calibri" panose="020F0502020204030204" pitchFamily="34" charset="0"/>
                <a:cs typeface="Times New Roman" panose="02020603050405020304" pitchFamily="18" charset="0"/>
              </a:rPr>
            </a:br>
            <a:r>
              <a:rPr lang="tr-TR" sz="2400" dirty="0">
                <a:solidFill>
                  <a:srgbClr val="002060"/>
                </a:solidFill>
                <a:latin typeface="Montserrat" pitchFamily="2" charset="-94"/>
                <a:ea typeface="Calibri" panose="020F0502020204030204" pitchFamily="34" charset="0"/>
                <a:cs typeface="Times New Roman" panose="02020603050405020304" pitchFamily="18" charset="0"/>
              </a:rPr>
              <a:t>1,5 metre boya 50 cm genişliğe sahip yüzer platform yani duba, kumanda ile uzaktan kontrol edilecek, gereken elektrik akü ya da batarya ile sağlanacak. Ana model de kullanacağımız çalışma mantığını ölçekli modelde kullanacağız. Sistemin ana modelinden farkı boru ve kameranın sabit bir şekilde bağlı ve hareketsiz olmasıdır. Anlık görüntü işleme testleri ve boru/pompa sistem testleri aynı anda veya ayrı ayrı </a:t>
            </a:r>
            <a:r>
              <a:rPr lang="tr-TR" sz="2400" dirty="0" err="1">
                <a:solidFill>
                  <a:srgbClr val="002060"/>
                </a:solidFill>
                <a:latin typeface="Montserrat" pitchFamily="2" charset="-94"/>
                <a:ea typeface="Calibri" panose="020F0502020204030204" pitchFamily="34" charset="0"/>
                <a:cs typeface="Times New Roman" panose="02020603050405020304" pitchFamily="18" charset="0"/>
              </a:rPr>
              <a:t>yapılabilinecek</a:t>
            </a:r>
            <a:r>
              <a:rPr lang="tr-TR" sz="2400" dirty="0">
                <a:solidFill>
                  <a:srgbClr val="002060"/>
                </a:solidFill>
                <a:latin typeface="Montserrat" pitchFamily="2" charset="-94"/>
                <a:ea typeface="Calibri" panose="020F0502020204030204" pitchFamily="34" charset="0"/>
                <a:cs typeface="Times New Roman" panose="02020603050405020304" pitchFamily="18" charset="0"/>
              </a:rPr>
              <a:t>. </a:t>
            </a:r>
          </a:p>
          <a:p>
            <a:endParaRPr lang="tr-TR" sz="2400" dirty="0">
              <a:solidFill>
                <a:srgbClr val="002060"/>
              </a:solidFill>
              <a:latin typeface="Montserrat Light" pitchFamily="2" charset="-94"/>
              <a:ea typeface="Calibri" panose="020F0502020204030204" pitchFamily="34" charset="0"/>
              <a:cs typeface="Times New Roman" panose="02020603050405020304" pitchFamily="18" charset="0"/>
            </a:endParaRPr>
          </a:p>
          <a:p>
            <a:endParaRPr lang="tr-TR" dirty="0"/>
          </a:p>
        </p:txBody>
      </p:sp>
      <p:sp>
        <p:nvSpPr>
          <p:cNvPr id="4" name="Başlık 1">
            <a:extLst>
              <a:ext uri="{FF2B5EF4-FFF2-40B4-BE49-F238E27FC236}">
                <a16:creationId xmlns:a16="http://schemas.microsoft.com/office/drawing/2014/main" id="{1519841D-A449-4B23-AEB9-13070BDDC44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600" dirty="0">
                <a:latin typeface="Montserrat Alternates SemiBold" panose="00000700000000000000" pitchFamily="50" charset="-94"/>
              </a:rPr>
              <a:t>Stratejiler ile Uyum</a:t>
            </a:r>
          </a:p>
        </p:txBody>
      </p:sp>
    </p:spTree>
    <p:extLst>
      <p:ext uri="{BB962C8B-B14F-4D97-AF65-F5344CB8AC3E}">
        <p14:creationId xmlns:p14="http://schemas.microsoft.com/office/powerpoint/2010/main" val="437975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633C52-6D9C-4403-83C1-8AE887BE1E69}"/>
              </a:ext>
            </a:extLst>
          </p:cNvPr>
          <p:cNvSpPr>
            <a:spLocks noGrp="1"/>
          </p:cNvSpPr>
          <p:nvPr>
            <p:ph type="title"/>
          </p:nvPr>
        </p:nvSpPr>
        <p:spPr>
          <a:xfrm>
            <a:off x="838200" y="498475"/>
            <a:ext cx="10515600" cy="1325563"/>
          </a:xfrm>
        </p:spPr>
        <p:txBody>
          <a:bodyPr/>
          <a:lstStyle/>
          <a:p>
            <a:r>
              <a:rPr lang="tr-TR" sz="3600" dirty="0">
                <a:latin typeface="Montserrat Alternates SemiBold" panose="00000700000000000000" pitchFamily="50" charset="-94"/>
              </a:rPr>
              <a:t>Temel Riskler</a:t>
            </a:r>
          </a:p>
        </p:txBody>
      </p:sp>
      <p:sp>
        <p:nvSpPr>
          <p:cNvPr id="3" name="İçerik Yer Tutucusu 2">
            <a:extLst>
              <a:ext uri="{FF2B5EF4-FFF2-40B4-BE49-F238E27FC236}">
                <a16:creationId xmlns:a16="http://schemas.microsoft.com/office/drawing/2014/main" id="{755F86C0-AE33-4FE3-9D1D-499252BBB6B7}"/>
              </a:ext>
            </a:extLst>
          </p:cNvPr>
          <p:cNvSpPr>
            <a:spLocks noGrp="1"/>
          </p:cNvSpPr>
          <p:nvPr>
            <p:ph idx="1"/>
          </p:nvPr>
        </p:nvSpPr>
        <p:spPr>
          <a:xfrm>
            <a:off x="838200" y="2273300"/>
            <a:ext cx="10515600" cy="3355975"/>
          </a:xfrm>
        </p:spPr>
        <p:txBody>
          <a:bodyPr/>
          <a:lstStyle/>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Sistemin pahalı olmasından ötürü her il belediyesi hizmeti satın almak istemeyebilir. </a:t>
            </a:r>
          </a:p>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Kameralı boruyu deniz de hareket ettirmekte güçlük yaşayabiliriz.</a:t>
            </a:r>
          </a:p>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Sistem de yaşanacak teknik problemleri çözmek zaman alabilir.</a:t>
            </a:r>
          </a:p>
        </p:txBody>
      </p:sp>
    </p:spTree>
    <p:extLst>
      <p:ext uri="{BB962C8B-B14F-4D97-AF65-F5344CB8AC3E}">
        <p14:creationId xmlns:p14="http://schemas.microsoft.com/office/powerpoint/2010/main" val="2037127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AAB3DD-4D84-45ED-BC24-6A796CA321CD}"/>
              </a:ext>
            </a:extLst>
          </p:cNvPr>
          <p:cNvSpPr>
            <a:spLocks noGrp="1"/>
          </p:cNvSpPr>
          <p:nvPr>
            <p:ph type="title"/>
          </p:nvPr>
        </p:nvSpPr>
        <p:spPr/>
        <p:txBody>
          <a:bodyPr/>
          <a:lstStyle/>
          <a:p>
            <a:r>
              <a:rPr lang="tr-TR" sz="3600" dirty="0">
                <a:latin typeface="Montserrat Alternates SemiBold" panose="00000700000000000000" pitchFamily="50" charset="-94"/>
              </a:rPr>
              <a:t>Finansal Model</a:t>
            </a:r>
          </a:p>
        </p:txBody>
      </p:sp>
      <p:sp>
        <p:nvSpPr>
          <p:cNvPr id="3" name="İçerik Yer Tutucusu 2">
            <a:extLst>
              <a:ext uri="{FF2B5EF4-FFF2-40B4-BE49-F238E27FC236}">
                <a16:creationId xmlns:a16="http://schemas.microsoft.com/office/drawing/2014/main" id="{36E34C93-B5E9-48A4-AA9B-117BF376DE16}"/>
              </a:ext>
            </a:extLst>
          </p:cNvPr>
          <p:cNvSpPr>
            <a:spLocks noGrp="1"/>
          </p:cNvSpPr>
          <p:nvPr>
            <p:ph idx="1"/>
          </p:nvPr>
        </p:nvSpPr>
        <p:spPr/>
        <p:txBody>
          <a:bodyPr/>
          <a:lstStyle/>
          <a:p>
            <a:pPr marL="0" indent="0">
              <a:buNone/>
            </a:pPr>
            <a:r>
              <a:rPr lang="tr-TR" sz="2800" dirty="0">
                <a:solidFill>
                  <a:srgbClr val="002060"/>
                </a:solidFill>
                <a:latin typeface="Montserrat" pitchFamily="2" charset="-94"/>
                <a:ea typeface="Calibri" panose="020F0502020204030204" pitchFamily="34" charset="0"/>
                <a:cs typeface="Times New Roman" panose="02020603050405020304" pitchFamily="18" charset="0"/>
              </a:rPr>
              <a:t>İnşa edilecek bu sistem ile pilot bölge olarak belirlediğimiz </a:t>
            </a:r>
            <a:r>
              <a:rPr lang="tr-TR" sz="2800" b="1" dirty="0">
                <a:solidFill>
                  <a:srgbClr val="002060"/>
                </a:solidFill>
                <a:latin typeface="Montserrat" pitchFamily="2" charset="-94"/>
                <a:ea typeface="Calibri" panose="020F0502020204030204" pitchFamily="34" charset="0"/>
                <a:cs typeface="Times New Roman" panose="02020603050405020304" pitchFamily="18" charset="0"/>
              </a:rPr>
              <a:t>İzmir’in Konak sahil şeridinin </a:t>
            </a:r>
            <a:r>
              <a:rPr lang="tr-TR" sz="2800" dirty="0">
                <a:solidFill>
                  <a:srgbClr val="002060"/>
                </a:solidFill>
                <a:latin typeface="Montserrat" pitchFamily="2" charset="-94"/>
                <a:ea typeface="Calibri" panose="020F0502020204030204" pitchFamily="34" charset="0"/>
                <a:cs typeface="Times New Roman" panose="02020603050405020304" pitchFamily="18" charset="0"/>
              </a:rPr>
              <a:t>tamamını temizlemeyi hedefledik burada temizlediğimiz alan genişliğini, çıkarttığımız çöp miktarı ve arındırdığımız su miktarını istatistik olarak yayınlayarak sistemimizin faydasını anlatabileceğiz ve diğer il belediyelerinin bu hizmet satın alımını gerçekleştirmeleri için örnek rol teşkil edecektir.</a:t>
            </a:r>
          </a:p>
          <a:p>
            <a:endParaRPr lang="tr-TR" dirty="0"/>
          </a:p>
        </p:txBody>
      </p:sp>
    </p:spTree>
    <p:extLst>
      <p:ext uri="{BB962C8B-B14F-4D97-AF65-F5344CB8AC3E}">
        <p14:creationId xmlns:p14="http://schemas.microsoft.com/office/powerpoint/2010/main" val="899222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9F550B-308D-4510-8DCF-8F1F86DD5602}"/>
              </a:ext>
            </a:extLst>
          </p:cNvPr>
          <p:cNvSpPr>
            <a:spLocks noGrp="1"/>
          </p:cNvSpPr>
          <p:nvPr>
            <p:ph type="title"/>
          </p:nvPr>
        </p:nvSpPr>
        <p:spPr/>
        <p:txBody>
          <a:bodyPr/>
          <a:lstStyle/>
          <a:p>
            <a:r>
              <a:rPr lang="tr-TR" sz="3600" dirty="0">
                <a:latin typeface="Montserrat Alternates SemiBold" panose="00000700000000000000" pitchFamily="50" charset="-94"/>
              </a:rPr>
              <a:t>Çıkış Stratejisi</a:t>
            </a:r>
          </a:p>
        </p:txBody>
      </p:sp>
      <p:sp>
        <p:nvSpPr>
          <p:cNvPr id="3" name="İçerik Yer Tutucusu 2">
            <a:extLst>
              <a:ext uri="{FF2B5EF4-FFF2-40B4-BE49-F238E27FC236}">
                <a16:creationId xmlns:a16="http://schemas.microsoft.com/office/drawing/2014/main" id="{2AB5240D-261E-4A59-8DE4-6420E6308185}"/>
              </a:ext>
            </a:extLst>
          </p:cNvPr>
          <p:cNvSpPr>
            <a:spLocks noGrp="1"/>
          </p:cNvSpPr>
          <p:nvPr>
            <p:ph idx="1"/>
          </p:nvPr>
        </p:nvSpPr>
        <p:spPr/>
        <p:txBody>
          <a:bodyPr/>
          <a:lstStyle/>
          <a:p>
            <a:r>
              <a:rPr lang="tr-TR" dirty="0">
                <a:solidFill>
                  <a:srgbClr val="002060"/>
                </a:solidFill>
                <a:latin typeface="Montserrat" pitchFamily="2" charset="-94"/>
                <a:ea typeface="Calibri" panose="020F0502020204030204" pitchFamily="34" charset="0"/>
                <a:cs typeface="Times New Roman" panose="02020603050405020304" pitchFamily="18" charset="0"/>
              </a:rPr>
              <a:t>Arındırılan su miktarı, toplanan çöp miktarı istatistik olarak yayınlayıp hem halkın bilinçlenmesini hem de bilimin gelişmesine katkı sağlayacağız.</a:t>
            </a:r>
          </a:p>
          <a:p>
            <a:endParaRPr lang="tr-TR" dirty="0">
              <a:solidFill>
                <a:srgbClr val="002060"/>
              </a:solidFill>
              <a:latin typeface="Montserrat" pitchFamily="2" charset="-94"/>
              <a:ea typeface="Calibri" panose="020F0502020204030204" pitchFamily="34" charset="0"/>
              <a:cs typeface="Times New Roman" panose="02020603050405020304" pitchFamily="18" charset="0"/>
            </a:endParaRPr>
          </a:p>
          <a:p>
            <a:r>
              <a:rPr lang="tr-TR" dirty="0">
                <a:solidFill>
                  <a:srgbClr val="002060"/>
                </a:solidFill>
                <a:latin typeface="Montserrat" pitchFamily="2" charset="-94"/>
                <a:ea typeface="Calibri" panose="020F0502020204030204" pitchFamily="34" charset="0"/>
                <a:cs typeface="Times New Roman" panose="02020603050405020304" pitchFamily="18" charset="0"/>
              </a:rPr>
              <a:t>İklim krizi ile yok olma tehlikesi altında bulunan canlıları doğam yaşamları korunacaktır.</a:t>
            </a:r>
          </a:p>
          <a:p>
            <a:endParaRPr lang="tr-TR" dirty="0">
              <a:solidFill>
                <a:srgbClr val="002060"/>
              </a:solidFill>
              <a:latin typeface="Montserrat" pitchFamily="2" charset="-94"/>
              <a:ea typeface="Calibri" panose="020F0502020204030204" pitchFamily="34" charset="0"/>
              <a:cs typeface="Times New Roman" panose="02020603050405020304" pitchFamily="18" charset="0"/>
            </a:endParaRPr>
          </a:p>
          <a:p>
            <a:endParaRPr lang="tr-TR" dirty="0">
              <a:solidFill>
                <a:srgbClr val="002060"/>
              </a:solidFill>
              <a:latin typeface="Montserrat" pitchFamily="2" charset="-94"/>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1036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52FF1B-DFEC-4F9E-BBA5-BB4221CFD3F0}"/>
              </a:ext>
            </a:extLst>
          </p:cNvPr>
          <p:cNvSpPr>
            <a:spLocks noGrp="1"/>
          </p:cNvSpPr>
          <p:nvPr>
            <p:ph type="title"/>
          </p:nvPr>
        </p:nvSpPr>
        <p:spPr>
          <a:xfrm>
            <a:off x="838200" y="208517"/>
            <a:ext cx="10515600" cy="1325563"/>
          </a:xfrm>
        </p:spPr>
        <p:txBody>
          <a:bodyPr/>
          <a:lstStyle/>
          <a:p>
            <a:r>
              <a:rPr lang="tr-TR" sz="3600" dirty="0">
                <a:latin typeface="Montserrat Alternates SemiBold" panose="00000700000000000000" pitchFamily="50" charset="-94"/>
              </a:rPr>
              <a:t>Aldığımız</a:t>
            </a:r>
            <a:r>
              <a:rPr lang="tr-TR" dirty="0"/>
              <a:t> </a:t>
            </a:r>
            <a:r>
              <a:rPr lang="tr-TR" sz="3600" dirty="0">
                <a:latin typeface="Montserrat Alternates SemiBold" panose="00000700000000000000" pitchFamily="50" charset="-94"/>
              </a:rPr>
              <a:t>Ödüller</a:t>
            </a:r>
          </a:p>
        </p:txBody>
      </p:sp>
      <p:pic>
        <p:nvPicPr>
          <p:cNvPr id="5" name="İçerik Yer Tutucusu 4">
            <a:extLst>
              <a:ext uri="{FF2B5EF4-FFF2-40B4-BE49-F238E27FC236}">
                <a16:creationId xmlns:a16="http://schemas.microsoft.com/office/drawing/2014/main" id="{F91A1EE2-EAFB-4A9A-9250-2FFA63AEFC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5801" y="3977592"/>
            <a:ext cx="3598332" cy="2574549"/>
          </a:xfrm>
        </p:spPr>
      </p:pic>
      <p:pic>
        <p:nvPicPr>
          <p:cNvPr id="7" name="Resim 6">
            <a:extLst>
              <a:ext uri="{FF2B5EF4-FFF2-40B4-BE49-F238E27FC236}">
                <a16:creationId xmlns:a16="http://schemas.microsoft.com/office/drawing/2014/main" id="{3F1C3FDF-DADD-4F50-9850-4078A86FA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883" y="1019059"/>
            <a:ext cx="4003717" cy="2667477"/>
          </a:xfrm>
          <a:prstGeom prst="rect">
            <a:avLst/>
          </a:prstGeom>
        </p:spPr>
      </p:pic>
      <p:pic>
        <p:nvPicPr>
          <p:cNvPr id="11" name="Resim 10">
            <a:extLst>
              <a:ext uri="{FF2B5EF4-FFF2-40B4-BE49-F238E27FC236}">
                <a16:creationId xmlns:a16="http://schemas.microsoft.com/office/drawing/2014/main" id="{A33697E0-F9D1-4CD2-BB34-89B20A1D8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776" y="2447643"/>
            <a:ext cx="2713956" cy="2717002"/>
          </a:xfrm>
          <a:prstGeom prst="rect">
            <a:avLst/>
          </a:prstGeom>
        </p:spPr>
      </p:pic>
      <p:pic>
        <p:nvPicPr>
          <p:cNvPr id="13" name="Resim 12">
            <a:extLst>
              <a:ext uri="{FF2B5EF4-FFF2-40B4-BE49-F238E27FC236}">
                <a16:creationId xmlns:a16="http://schemas.microsoft.com/office/drawing/2014/main" id="{111650B1-BB50-4B54-9D01-63209B3903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2732" y="2447643"/>
            <a:ext cx="2713956" cy="2717002"/>
          </a:xfrm>
          <a:prstGeom prst="rect">
            <a:avLst/>
          </a:prstGeom>
        </p:spPr>
      </p:pic>
    </p:spTree>
    <p:extLst>
      <p:ext uri="{BB962C8B-B14F-4D97-AF65-F5344CB8AC3E}">
        <p14:creationId xmlns:p14="http://schemas.microsoft.com/office/powerpoint/2010/main" val="1804680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AA8CA"/>
        </a:solidFill>
        <a:effectLst/>
      </p:bgPr>
    </p:bg>
    <p:spTree>
      <p:nvGrpSpPr>
        <p:cNvPr id="1" name=""/>
        <p:cNvGrpSpPr/>
        <p:nvPr/>
      </p:nvGrpSpPr>
      <p:grpSpPr>
        <a:xfrm>
          <a:off x="0" y="0"/>
          <a:ext cx="0" cy="0"/>
          <a:chOff x="0" y="0"/>
          <a:chExt cx="0" cy="0"/>
        </a:xfrm>
      </p:grpSpPr>
      <p:sp>
        <p:nvSpPr>
          <p:cNvPr id="11" name="Alt Başlık 10">
            <a:extLst>
              <a:ext uri="{FF2B5EF4-FFF2-40B4-BE49-F238E27FC236}">
                <a16:creationId xmlns:a16="http://schemas.microsoft.com/office/drawing/2014/main" id="{DB1E5FD5-77C1-499C-95EF-DC3927C617A3}"/>
              </a:ext>
            </a:extLst>
          </p:cNvPr>
          <p:cNvSpPr>
            <a:spLocks noGrp="1"/>
          </p:cNvSpPr>
          <p:nvPr>
            <p:ph type="subTitle" idx="1"/>
          </p:nvPr>
        </p:nvSpPr>
        <p:spPr>
          <a:xfrm>
            <a:off x="1629699" y="2628371"/>
            <a:ext cx="6151167" cy="2189162"/>
          </a:xfrm>
        </p:spPr>
        <p:txBody>
          <a:bodyPr>
            <a:normAutofit lnSpcReduction="10000"/>
          </a:bodyPr>
          <a:lstStyle/>
          <a:p>
            <a:pPr algn="l"/>
            <a:r>
              <a:rPr lang="tr-TR" dirty="0" err="1">
                <a:latin typeface="Montserrat Alternates SemiBold" panose="00000700000000000000" pitchFamily="50" charset="-94"/>
              </a:rPr>
              <a:t>Instagram</a:t>
            </a:r>
            <a:r>
              <a:rPr lang="tr-TR" dirty="0">
                <a:latin typeface="Montserrat Alternates SemiBold" panose="00000700000000000000" pitchFamily="50" charset="-94"/>
              </a:rPr>
              <a:t>: @cleanbottr</a:t>
            </a:r>
          </a:p>
          <a:p>
            <a:pPr algn="l"/>
            <a:endParaRPr lang="tr-TR" dirty="0">
              <a:latin typeface="Montserrat Alternates SemiBold" panose="00000700000000000000" pitchFamily="50" charset="-94"/>
            </a:endParaRPr>
          </a:p>
          <a:p>
            <a:pPr algn="l"/>
            <a:r>
              <a:rPr lang="tr-TR" dirty="0" err="1">
                <a:latin typeface="Montserrat Alternates SemiBold" panose="00000700000000000000" pitchFamily="50" charset="-94"/>
              </a:rPr>
              <a:t>YouTube</a:t>
            </a:r>
            <a:r>
              <a:rPr lang="tr-TR" dirty="0">
                <a:latin typeface="Montserrat Alternates SemiBold" panose="00000700000000000000" pitchFamily="50" charset="-94"/>
              </a:rPr>
              <a:t>: @cleanbottr</a:t>
            </a:r>
          </a:p>
          <a:p>
            <a:pPr algn="l"/>
            <a:endParaRPr lang="tr-TR" dirty="0">
              <a:latin typeface="Montserrat Alternates SemiBold" panose="00000700000000000000" pitchFamily="50" charset="-94"/>
            </a:endParaRPr>
          </a:p>
          <a:p>
            <a:pPr algn="l"/>
            <a:r>
              <a:rPr lang="tr-TR" dirty="0">
                <a:latin typeface="Montserrat Alternates SemiBold" panose="00000700000000000000" pitchFamily="50" charset="-94"/>
              </a:rPr>
              <a:t>Mail: merhabacleanbot@gmail.com</a:t>
            </a:r>
          </a:p>
        </p:txBody>
      </p:sp>
      <p:pic>
        <p:nvPicPr>
          <p:cNvPr id="5" name="İçerik Yer Tutucusu 4">
            <a:extLst>
              <a:ext uri="{FF2B5EF4-FFF2-40B4-BE49-F238E27FC236}">
                <a16:creationId xmlns:a16="http://schemas.microsoft.com/office/drawing/2014/main" id="{D7E44EE5-8D52-4AFE-B10A-AB54D0DA3212}"/>
              </a:ext>
            </a:extLst>
          </p:cNvPr>
          <p:cNvPicPr>
            <a:picLocks noGrp="1" noChangeAspect="1"/>
          </p:cNvPicPr>
          <p:nvPr>
            <p:ph idx="4294967295"/>
          </p:nvPr>
        </p:nvPicPr>
        <p:blipFill>
          <a:blip r:embed="rId2">
            <a:biLevel thresh="75000"/>
            <a:extLst>
              <a:ext uri="{28A0092B-C50C-407E-A947-70E740481C1C}">
                <a14:useLocalDpi xmlns:a14="http://schemas.microsoft.com/office/drawing/2010/main" val="0"/>
              </a:ext>
            </a:extLst>
          </a:blip>
          <a:stretch>
            <a:fillRect/>
          </a:stretch>
        </p:blipFill>
        <p:spPr>
          <a:xfrm>
            <a:off x="1080425" y="2489730"/>
            <a:ext cx="549275" cy="549275"/>
          </a:xfrm>
        </p:spPr>
      </p:pic>
      <p:pic>
        <p:nvPicPr>
          <p:cNvPr id="7" name="Resim 6">
            <a:extLst>
              <a:ext uri="{FF2B5EF4-FFF2-40B4-BE49-F238E27FC236}">
                <a16:creationId xmlns:a16="http://schemas.microsoft.com/office/drawing/2014/main" id="{03A3BA5E-3BBB-497F-8989-A44C6CCCF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631" y="4128028"/>
            <a:ext cx="550069" cy="550069"/>
          </a:xfrm>
          <a:prstGeom prst="rect">
            <a:avLst/>
          </a:prstGeom>
        </p:spPr>
      </p:pic>
      <p:pic>
        <p:nvPicPr>
          <p:cNvPr id="9" name="Resim 8">
            <a:extLst>
              <a:ext uri="{FF2B5EF4-FFF2-40B4-BE49-F238E27FC236}">
                <a16:creationId xmlns:a16="http://schemas.microsoft.com/office/drawing/2014/main" id="{967C5A9B-AB34-41C6-BB0B-3E6DDD98E1D9}"/>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080425" y="3378199"/>
            <a:ext cx="550070" cy="550070"/>
          </a:xfrm>
          <a:prstGeom prst="rect">
            <a:avLst/>
          </a:prstGeom>
        </p:spPr>
      </p:pic>
      <p:sp>
        <p:nvSpPr>
          <p:cNvPr id="12" name="Başlık 1">
            <a:extLst>
              <a:ext uri="{FF2B5EF4-FFF2-40B4-BE49-F238E27FC236}">
                <a16:creationId xmlns:a16="http://schemas.microsoft.com/office/drawing/2014/main" id="{ACCE0747-8977-4787-A9E8-F46B96EBE5E3}"/>
              </a:ext>
            </a:extLst>
          </p:cNvPr>
          <p:cNvSpPr txBox="1">
            <a:spLocks/>
          </p:cNvSpPr>
          <p:nvPr/>
        </p:nvSpPr>
        <p:spPr>
          <a:xfrm>
            <a:off x="-753533" y="742687"/>
            <a:ext cx="5579533" cy="80168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400" dirty="0">
                <a:solidFill>
                  <a:schemeClr val="bg1"/>
                </a:solidFill>
                <a:latin typeface="Montserrat Alternates SemiBold" panose="00000700000000000000" pitchFamily="50" charset="-94"/>
              </a:rPr>
              <a:t>İletişim</a:t>
            </a:r>
            <a:endParaRPr lang="tr-TR" sz="3600" dirty="0">
              <a:solidFill>
                <a:schemeClr val="bg1"/>
              </a:solidFill>
              <a:latin typeface="Montserrat Alternates SemiBold" panose="00000700000000000000" pitchFamily="50" charset="-94"/>
            </a:endParaRPr>
          </a:p>
        </p:txBody>
      </p:sp>
    </p:spTree>
    <p:extLst>
      <p:ext uri="{BB962C8B-B14F-4D97-AF65-F5344CB8AC3E}">
        <p14:creationId xmlns:p14="http://schemas.microsoft.com/office/powerpoint/2010/main" val="1996322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DCDCD"/>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827EF4-326D-4A91-90F5-7C36898E50E5}"/>
              </a:ext>
            </a:extLst>
          </p:cNvPr>
          <p:cNvSpPr>
            <a:spLocks noGrp="1"/>
          </p:cNvSpPr>
          <p:nvPr>
            <p:ph type="ctrTitle"/>
          </p:nvPr>
        </p:nvSpPr>
        <p:spPr>
          <a:xfrm>
            <a:off x="649705" y="409073"/>
            <a:ext cx="3793958" cy="943226"/>
          </a:xfrm>
        </p:spPr>
        <p:txBody>
          <a:bodyPr>
            <a:normAutofit/>
          </a:bodyPr>
          <a:lstStyle/>
          <a:p>
            <a:pPr algn="l"/>
            <a:r>
              <a:rPr lang="tr-TR" sz="4400" dirty="0">
                <a:latin typeface="Montserrat Alternates SemiBold" panose="00000700000000000000" pitchFamily="50" charset="-94"/>
              </a:rPr>
              <a:t>Problem</a:t>
            </a:r>
          </a:p>
        </p:txBody>
      </p:sp>
      <p:sp>
        <p:nvSpPr>
          <p:cNvPr id="3" name="Alt Başlık 2">
            <a:extLst>
              <a:ext uri="{FF2B5EF4-FFF2-40B4-BE49-F238E27FC236}">
                <a16:creationId xmlns:a16="http://schemas.microsoft.com/office/drawing/2014/main" id="{65732A76-E6D5-49C3-90D8-EEEE1D194C11}"/>
              </a:ext>
            </a:extLst>
          </p:cNvPr>
          <p:cNvSpPr>
            <a:spLocks noGrp="1"/>
          </p:cNvSpPr>
          <p:nvPr>
            <p:ph type="subTitle" idx="1"/>
          </p:nvPr>
        </p:nvSpPr>
        <p:spPr>
          <a:xfrm>
            <a:off x="649705" y="1836821"/>
            <a:ext cx="9144000" cy="1913021"/>
          </a:xfrm>
        </p:spPr>
        <p:txBody>
          <a:bodyPr>
            <a:normAutofit fontScale="92500"/>
          </a:bodyPr>
          <a:lstStyle/>
          <a:p>
            <a:pPr marL="285750" indent="-285750" algn="l">
              <a:buFont typeface="Arial" panose="020B0604020202020204" pitchFamily="34" charset="0"/>
              <a:buChar char="•"/>
            </a:pPr>
            <a:r>
              <a:rPr lang="tr-TR" sz="2200" dirty="0">
                <a:solidFill>
                  <a:srgbClr val="002060"/>
                </a:solidFill>
                <a:effectLst/>
                <a:latin typeface="Montserrat Light" pitchFamily="2" charset="-94"/>
                <a:ea typeface="Calibri" panose="020F0502020204030204" pitchFamily="34" charset="0"/>
                <a:cs typeface="Times New Roman" panose="02020603050405020304" pitchFamily="18" charset="0"/>
              </a:rPr>
              <a:t>Avrupa’da yılda </a:t>
            </a:r>
            <a:r>
              <a:rPr lang="tr-TR" sz="2200" b="1" dirty="0">
                <a:solidFill>
                  <a:srgbClr val="002060"/>
                </a:solidFill>
                <a:effectLst/>
                <a:latin typeface="Montserrat Light" pitchFamily="2" charset="-94"/>
                <a:ea typeface="Calibri" panose="020F0502020204030204" pitchFamily="34" charset="0"/>
                <a:cs typeface="Times New Roman" panose="02020603050405020304" pitchFamily="18" charset="0"/>
              </a:rPr>
              <a:t>150 bin ila 500 bin ton </a:t>
            </a:r>
            <a:r>
              <a:rPr lang="tr-TR" sz="2200" dirty="0">
                <a:solidFill>
                  <a:srgbClr val="002060"/>
                </a:solidFill>
                <a:effectLst/>
                <a:latin typeface="Montserrat Light" pitchFamily="2" charset="-94"/>
                <a:ea typeface="Calibri" panose="020F0502020204030204" pitchFamily="34" charset="0"/>
                <a:cs typeface="Times New Roman" panose="02020603050405020304" pitchFamily="18" charset="0"/>
              </a:rPr>
              <a:t>makroplastik, </a:t>
            </a:r>
            <a:r>
              <a:rPr lang="tr-TR" sz="2200" b="1" dirty="0">
                <a:solidFill>
                  <a:srgbClr val="002060"/>
                </a:solidFill>
                <a:effectLst/>
                <a:latin typeface="Montserrat Light" pitchFamily="2" charset="-94"/>
                <a:ea typeface="Calibri" panose="020F0502020204030204" pitchFamily="34" charset="0"/>
                <a:cs typeface="Times New Roman" panose="02020603050405020304" pitchFamily="18" charset="0"/>
              </a:rPr>
              <a:t>70 bin ila 130 bin ton </a:t>
            </a:r>
            <a:r>
              <a:rPr lang="tr-TR" sz="2200" dirty="0">
                <a:solidFill>
                  <a:srgbClr val="002060"/>
                </a:solidFill>
                <a:effectLst/>
                <a:latin typeface="Montserrat Light" pitchFamily="2" charset="-94"/>
                <a:ea typeface="Calibri" panose="020F0502020204030204" pitchFamily="34" charset="0"/>
                <a:cs typeface="Times New Roman" panose="02020603050405020304" pitchFamily="18" charset="0"/>
              </a:rPr>
              <a:t>mikroplastik denizlere atılmaktadır. Denizlere atılan makroplastikler zamanla küçük parçalara bölünerek mikroplastik haline gelmektedir. </a:t>
            </a:r>
          </a:p>
          <a:p>
            <a:pPr marL="285750" indent="-285750" algn="l">
              <a:buFont typeface="Arial" panose="020B0604020202020204" pitchFamily="34" charset="0"/>
              <a:buChar char="•"/>
            </a:pPr>
            <a:r>
              <a:rPr lang="tr-TR" sz="2200" dirty="0">
                <a:solidFill>
                  <a:srgbClr val="002060"/>
                </a:solidFill>
                <a:latin typeface="Montserrat Light" pitchFamily="2" charset="-94"/>
                <a:ea typeface="Calibri" panose="020F0502020204030204" pitchFamily="34" charset="0"/>
                <a:cs typeface="Times New Roman" panose="02020603050405020304" pitchFamily="18" charset="0"/>
              </a:rPr>
              <a:t>Greenpeace Ekim 2019 yılında yaptığı araştırmaya göre denizlerdeki plastik atıkların </a:t>
            </a:r>
            <a:r>
              <a:rPr lang="tr-TR" sz="2200" b="1" dirty="0">
                <a:solidFill>
                  <a:srgbClr val="002060"/>
                </a:solidFill>
                <a:latin typeface="Montserrat Light" pitchFamily="2" charset="-94"/>
                <a:ea typeface="Calibri" panose="020F0502020204030204" pitchFamily="34" charset="0"/>
                <a:cs typeface="Times New Roman" panose="02020603050405020304" pitchFamily="18" charset="0"/>
              </a:rPr>
              <a:t>%92’sinin </a:t>
            </a:r>
            <a:r>
              <a:rPr lang="tr-TR" sz="2200" dirty="0">
                <a:solidFill>
                  <a:srgbClr val="002060"/>
                </a:solidFill>
                <a:latin typeface="Montserrat Light" pitchFamily="2" charset="-94"/>
                <a:ea typeface="Calibri" panose="020F0502020204030204" pitchFamily="34" charset="0"/>
                <a:cs typeface="Times New Roman" panose="02020603050405020304" pitchFamily="18" charset="0"/>
              </a:rPr>
              <a:t>mikroplastik şeklinde olduğunu açıkladı.  </a:t>
            </a:r>
          </a:p>
          <a:p>
            <a:pPr marL="285750" indent="-285750" algn="l">
              <a:buFont typeface="Arial" panose="020B0604020202020204" pitchFamily="34" charset="0"/>
              <a:buChar char="•"/>
            </a:pPr>
            <a:endParaRPr lang="tr-TR" sz="1800" dirty="0">
              <a:effectLst/>
              <a:latin typeface="Montserrat Light" pitchFamily="2" charset="-94"/>
              <a:ea typeface="Calibri" panose="020F0502020204030204" pitchFamily="34" charset="0"/>
              <a:cs typeface="Times New Roman" panose="02020603050405020304" pitchFamily="18" charset="0"/>
            </a:endParaRPr>
          </a:p>
          <a:p>
            <a:endParaRPr lang="tr-TR" dirty="0"/>
          </a:p>
        </p:txBody>
      </p:sp>
      <p:pic>
        <p:nvPicPr>
          <p:cNvPr id="5" name="Resim 4">
            <a:extLst>
              <a:ext uri="{FF2B5EF4-FFF2-40B4-BE49-F238E27FC236}">
                <a16:creationId xmlns:a16="http://schemas.microsoft.com/office/drawing/2014/main" id="{E1BB8778-7B24-4DA3-B05D-7C40D0B6E0F8}"/>
              </a:ext>
            </a:extLst>
          </p:cNvPr>
          <p:cNvPicPr>
            <a:picLocks noChangeAspect="1"/>
          </p:cNvPicPr>
          <p:nvPr/>
        </p:nvPicPr>
        <p:blipFill rotWithShape="1">
          <a:blip r:embed="rId2">
            <a:extLst>
              <a:ext uri="{28A0092B-C50C-407E-A947-70E740481C1C}">
                <a14:useLocalDpi xmlns:a14="http://schemas.microsoft.com/office/drawing/2010/main" val="0"/>
              </a:ext>
            </a:extLst>
          </a:blip>
          <a:srcRect l="147" t="45267" r="-147" b="5701"/>
          <a:stretch/>
        </p:blipFill>
        <p:spPr>
          <a:xfrm>
            <a:off x="5972175" y="3949484"/>
            <a:ext cx="5200650" cy="2549956"/>
          </a:xfrm>
          <a:prstGeom prst="rect">
            <a:avLst/>
          </a:prstGeom>
        </p:spPr>
      </p:pic>
    </p:spTree>
    <p:extLst>
      <p:ext uri="{BB962C8B-B14F-4D97-AF65-F5344CB8AC3E}">
        <p14:creationId xmlns:p14="http://schemas.microsoft.com/office/powerpoint/2010/main" val="3263235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2DE856A-25D6-4D2E-B956-41687BA8A2FD}"/>
              </a:ext>
            </a:extLst>
          </p:cNvPr>
          <p:cNvSpPr>
            <a:spLocks noGrp="1"/>
          </p:cNvSpPr>
          <p:nvPr>
            <p:ph idx="1"/>
          </p:nvPr>
        </p:nvSpPr>
        <p:spPr>
          <a:xfrm>
            <a:off x="830179" y="1015499"/>
            <a:ext cx="4479758" cy="4807785"/>
          </a:xfrm>
        </p:spPr>
        <p:txBody>
          <a:bodyPr>
            <a:normAutofit/>
          </a:bodyPr>
          <a:lstStyle/>
          <a:p>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Türkiye’nin farklı bölgelerinde bulunan denizlerinden alınan; </a:t>
            </a:r>
            <a:r>
              <a:rPr lang="tr-TR" sz="2000" b="1" dirty="0">
                <a:solidFill>
                  <a:srgbClr val="002060"/>
                </a:solidFill>
                <a:latin typeface="Montserrat Light" pitchFamily="2" charset="-94"/>
                <a:ea typeface="Calibri" panose="020F0502020204030204" pitchFamily="34" charset="0"/>
                <a:cs typeface="Times New Roman" panose="02020603050405020304" pitchFamily="18" charset="0"/>
              </a:rPr>
              <a:t>midyeler, barbun, tekir, istavrit, kefal, mırmır ve kırmızı karides </a:t>
            </a: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türlerinin mide ve sindirim kanallarında farklı türlerde mikroplastikler bulunmuştur. </a:t>
            </a:r>
            <a:b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b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Bu farklı canlı türlerine bakarak </a:t>
            </a:r>
            <a:r>
              <a:rPr lang="tr-TR" sz="2000" b="1" dirty="0">
                <a:solidFill>
                  <a:srgbClr val="002060"/>
                </a:solidFill>
                <a:latin typeface="Montserrat Light" pitchFamily="2" charset="-94"/>
                <a:ea typeface="Calibri" panose="020F0502020204030204" pitchFamily="34" charset="0"/>
                <a:cs typeface="Times New Roman" panose="02020603050405020304" pitchFamily="18" charset="0"/>
              </a:rPr>
              <a:t>Ege, Akdeniz ve Marmara bölgesinde </a:t>
            </a: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yaşayan insanların ne tür plastikleri denizlere attıklarını görebilmekteyiz.</a:t>
            </a:r>
          </a:p>
          <a:p>
            <a:endParaRPr lang="tr-TR" dirty="0"/>
          </a:p>
        </p:txBody>
      </p:sp>
      <p:pic>
        <p:nvPicPr>
          <p:cNvPr id="5" name="Resim 4">
            <a:extLst>
              <a:ext uri="{FF2B5EF4-FFF2-40B4-BE49-F238E27FC236}">
                <a16:creationId xmlns:a16="http://schemas.microsoft.com/office/drawing/2014/main" id="{7FA04560-5E3E-441A-9648-183D17AEC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276" y="436830"/>
            <a:ext cx="4884516" cy="5849670"/>
          </a:xfrm>
          <a:prstGeom prst="rect">
            <a:avLst/>
          </a:prstGeom>
        </p:spPr>
      </p:pic>
    </p:spTree>
    <p:extLst>
      <p:ext uri="{BB962C8B-B14F-4D97-AF65-F5344CB8AC3E}">
        <p14:creationId xmlns:p14="http://schemas.microsoft.com/office/powerpoint/2010/main" val="140915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FC6A3F-A207-4D87-82B8-6A638E16778F}"/>
              </a:ext>
            </a:extLst>
          </p:cNvPr>
          <p:cNvSpPr>
            <a:spLocks noGrp="1"/>
          </p:cNvSpPr>
          <p:nvPr>
            <p:ph type="title"/>
          </p:nvPr>
        </p:nvSpPr>
        <p:spPr>
          <a:xfrm>
            <a:off x="838200" y="784225"/>
            <a:ext cx="10515600" cy="1325563"/>
          </a:xfrm>
        </p:spPr>
        <p:txBody>
          <a:bodyPr>
            <a:normAutofit/>
          </a:bodyPr>
          <a:lstStyle/>
          <a:p>
            <a:r>
              <a:rPr lang="tr-TR" dirty="0">
                <a:latin typeface="Montserrat Alternates SemiBold" panose="00000700000000000000" pitchFamily="50" charset="-94"/>
              </a:rPr>
              <a:t>Pazarda ki Fırsatlar</a:t>
            </a:r>
          </a:p>
        </p:txBody>
      </p:sp>
      <p:sp>
        <p:nvSpPr>
          <p:cNvPr id="3" name="İçerik Yer Tutucusu 2">
            <a:extLst>
              <a:ext uri="{FF2B5EF4-FFF2-40B4-BE49-F238E27FC236}">
                <a16:creationId xmlns:a16="http://schemas.microsoft.com/office/drawing/2014/main" id="{74565FFD-CEB1-4982-B9D4-2D4406ED1368}"/>
              </a:ext>
            </a:extLst>
          </p:cNvPr>
          <p:cNvSpPr>
            <a:spLocks noGrp="1"/>
          </p:cNvSpPr>
          <p:nvPr>
            <p:ph idx="1"/>
          </p:nvPr>
        </p:nvSpPr>
        <p:spPr>
          <a:xfrm>
            <a:off x="838200" y="2854325"/>
            <a:ext cx="10515600" cy="2024480"/>
          </a:xfrm>
        </p:spPr>
        <p:txBody>
          <a:bodyPr/>
          <a:lstStyle/>
          <a:p>
            <a:pPr marL="0" indent="0">
              <a:buNone/>
            </a:pP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Deniz temizliği yapmak için çalışan </a:t>
            </a:r>
            <a:r>
              <a:rPr lang="tr-TR" sz="2000" dirty="0" err="1">
                <a:solidFill>
                  <a:srgbClr val="002060"/>
                </a:solidFill>
                <a:latin typeface="Montserrat Light" pitchFamily="2" charset="-94"/>
                <a:ea typeface="Calibri" panose="020F0502020204030204" pitchFamily="34" charset="0"/>
                <a:cs typeface="Times New Roman" panose="02020603050405020304" pitchFamily="18" charset="0"/>
              </a:rPr>
              <a:t>cif’in</a:t>
            </a: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 çöp </a:t>
            </a:r>
            <a:r>
              <a:rPr lang="tr-TR" sz="2000" dirty="0" err="1">
                <a:solidFill>
                  <a:srgbClr val="002060"/>
                </a:solidFill>
                <a:latin typeface="Montserrat Light" pitchFamily="2" charset="-94"/>
                <a:ea typeface="Calibri" panose="020F0502020204030204" pitchFamily="34" charset="0"/>
                <a:cs typeface="Times New Roman" panose="02020603050405020304" pitchFamily="18" charset="0"/>
              </a:rPr>
              <a:t>kaparları</a:t>
            </a: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 </a:t>
            </a:r>
            <a:r>
              <a:rPr lang="tr-TR" sz="2000" dirty="0" err="1">
                <a:solidFill>
                  <a:srgbClr val="002060"/>
                </a:solidFill>
                <a:latin typeface="Montserrat Light" pitchFamily="2" charset="-94"/>
                <a:ea typeface="Calibri" panose="020F0502020204030204" pitchFamily="34" charset="0"/>
                <a:cs typeface="Times New Roman" panose="02020603050405020304" pitchFamily="18" charset="0"/>
              </a:rPr>
              <a:t>iwrobotx</a:t>
            </a: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 in deniz yüzeyi temizleyen robotu ve İstanbul büyükşehir Belediyesi’nin deniz süpürgesi bulunmaktadır. </a:t>
            </a:r>
            <a:b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b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Ama bizim </a:t>
            </a:r>
            <a:r>
              <a:rPr lang="tr-TR" sz="2000" b="1" dirty="0">
                <a:solidFill>
                  <a:srgbClr val="002060"/>
                </a:solidFill>
                <a:latin typeface="Montserrat Light" pitchFamily="2" charset="-94"/>
                <a:ea typeface="Calibri" panose="020F0502020204030204" pitchFamily="34" charset="0"/>
                <a:cs typeface="Times New Roman" panose="02020603050405020304" pitchFamily="18" charset="0"/>
              </a:rPr>
              <a:t>en büyük farkımız </a:t>
            </a: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onlar deniz yüzeyi temizliğini sağlıyorken </a:t>
            </a:r>
            <a:r>
              <a:rPr lang="tr-TR" sz="2000" b="1" dirty="0">
                <a:solidFill>
                  <a:srgbClr val="002060"/>
                </a:solidFill>
                <a:latin typeface="Montserrat Light" pitchFamily="2" charset="-94"/>
                <a:ea typeface="Calibri" panose="020F0502020204030204" pitchFamily="34" charset="0"/>
                <a:cs typeface="Times New Roman" panose="02020603050405020304" pitchFamily="18" charset="0"/>
              </a:rPr>
              <a:t>biz deniz dibi çöplerini temizlemekteyiz.</a:t>
            </a:r>
          </a:p>
        </p:txBody>
      </p:sp>
    </p:spTree>
    <p:extLst>
      <p:ext uri="{BB962C8B-B14F-4D97-AF65-F5344CB8AC3E}">
        <p14:creationId xmlns:p14="http://schemas.microsoft.com/office/powerpoint/2010/main" val="217855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F10D5F-E11D-43BD-969D-89DE2E04D30D}"/>
              </a:ext>
            </a:extLst>
          </p:cNvPr>
          <p:cNvSpPr>
            <a:spLocks noGrp="1"/>
          </p:cNvSpPr>
          <p:nvPr>
            <p:ph type="title"/>
          </p:nvPr>
        </p:nvSpPr>
        <p:spPr/>
        <p:txBody>
          <a:bodyPr/>
          <a:lstStyle/>
          <a:p>
            <a:r>
              <a:rPr lang="tr-TR" dirty="0">
                <a:latin typeface="Montserrat Alternates SemiBold" panose="00000700000000000000" pitchFamily="50" charset="-94"/>
              </a:rPr>
              <a:t>Ürün ve Çözüm</a:t>
            </a:r>
            <a:endParaRPr lang="tr-TR" dirty="0"/>
          </a:p>
        </p:txBody>
      </p:sp>
      <p:sp>
        <p:nvSpPr>
          <p:cNvPr id="3" name="İçerik Yer Tutucusu 2">
            <a:extLst>
              <a:ext uri="{FF2B5EF4-FFF2-40B4-BE49-F238E27FC236}">
                <a16:creationId xmlns:a16="http://schemas.microsoft.com/office/drawing/2014/main" id="{6278C4B3-0B95-4989-AAFE-A354F1B14501}"/>
              </a:ext>
            </a:extLst>
          </p:cNvPr>
          <p:cNvSpPr>
            <a:spLocks noGrp="1"/>
          </p:cNvSpPr>
          <p:nvPr>
            <p:ph idx="1"/>
          </p:nvPr>
        </p:nvSpPr>
        <p:spPr>
          <a:xfrm>
            <a:off x="838200" y="1935496"/>
            <a:ext cx="10515600" cy="2987007"/>
          </a:xfrm>
        </p:spPr>
        <p:txBody>
          <a:bodyPr/>
          <a:lstStyle/>
          <a:p>
            <a:pPr marL="0" indent="0">
              <a:buNone/>
            </a:pP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Deniz dibi kirliliği soruna çözüm olarak geliştirdiğimiz CLEANBOT, deniz tabanına inecek olan kameralı boru ile </a:t>
            </a:r>
            <a:r>
              <a:rPr lang="tr-TR" sz="2000" b="1" dirty="0">
                <a:solidFill>
                  <a:srgbClr val="002060"/>
                </a:solidFill>
                <a:latin typeface="Montserrat Light" pitchFamily="2" charset="-94"/>
                <a:ea typeface="Calibri" panose="020F0502020204030204" pitchFamily="34" charset="0"/>
                <a:cs typeface="Times New Roman" panose="02020603050405020304" pitchFamily="18" charset="0"/>
              </a:rPr>
              <a:t>3.000 fotoğraf </a:t>
            </a: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kullanarak eğittiğimiz </a:t>
            </a:r>
            <a:r>
              <a:rPr lang="tr-TR" sz="2000" b="1" dirty="0">
                <a:solidFill>
                  <a:srgbClr val="002060"/>
                </a:solidFill>
                <a:latin typeface="Montserrat Light" pitchFamily="2" charset="-94"/>
                <a:ea typeface="Calibri" panose="020F0502020204030204" pitchFamily="34" charset="0"/>
                <a:cs typeface="Times New Roman" panose="02020603050405020304" pitchFamily="18" charset="0"/>
              </a:rPr>
              <a:t>plastik, cam, metal atıkları </a:t>
            </a: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YOLO gerçek zamanlı nesne tespit algoritması kullanarak atıklar tespit edilecektir. </a:t>
            </a:r>
            <a:b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b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Tespit edilen bu atıklar pompa sistemi ile deniz yüzeyinde duran çöp kutusuna taşınacaktır. </a:t>
            </a:r>
            <a:b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b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Bu taşınma işlemi sırasında toplanan su,  çöp kutusunun içerisinde bulunan filtre sistemi ile </a:t>
            </a:r>
            <a:r>
              <a:rPr lang="tr-TR" sz="2000" b="1" dirty="0">
                <a:solidFill>
                  <a:srgbClr val="002060"/>
                </a:solidFill>
                <a:latin typeface="Montserrat Light" pitchFamily="2" charset="-94"/>
                <a:ea typeface="Calibri" panose="020F0502020204030204" pitchFamily="34" charset="0"/>
                <a:cs typeface="Times New Roman" panose="02020603050405020304" pitchFamily="18" charset="0"/>
              </a:rPr>
              <a:t>mikro ve makro plastiklerden arındırılıp </a:t>
            </a:r>
            <a:r>
              <a:rPr lang="tr-TR" sz="2000" dirty="0">
                <a:solidFill>
                  <a:srgbClr val="002060"/>
                </a:solidFill>
                <a:latin typeface="Montserrat Light" pitchFamily="2" charset="-94"/>
                <a:ea typeface="Calibri" panose="020F0502020204030204" pitchFamily="34" charset="0"/>
                <a:cs typeface="Times New Roman" panose="02020603050405020304" pitchFamily="18" charset="0"/>
              </a:rPr>
              <a:t>temiz su denize geri döndürülecektir.</a:t>
            </a:r>
          </a:p>
          <a:p>
            <a:endParaRPr lang="tr-TR" dirty="0"/>
          </a:p>
        </p:txBody>
      </p:sp>
    </p:spTree>
    <p:extLst>
      <p:ext uri="{BB962C8B-B14F-4D97-AF65-F5344CB8AC3E}">
        <p14:creationId xmlns:p14="http://schemas.microsoft.com/office/powerpoint/2010/main" val="3575578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7DFC44-50DC-44F0-AD79-89CF0A4E64BC}"/>
              </a:ext>
            </a:extLst>
          </p:cNvPr>
          <p:cNvSpPr>
            <a:spLocks noGrp="1"/>
          </p:cNvSpPr>
          <p:nvPr>
            <p:ph type="title"/>
          </p:nvPr>
        </p:nvSpPr>
        <p:spPr/>
        <p:txBody>
          <a:bodyPr/>
          <a:lstStyle/>
          <a:p>
            <a:r>
              <a:rPr lang="tr-TR" dirty="0">
                <a:latin typeface="Montserrat Alternates SemiBold" panose="00000700000000000000" pitchFamily="50" charset="-94"/>
              </a:rPr>
              <a:t>Müşteri</a:t>
            </a:r>
            <a:endParaRPr lang="tr-TR" dirty="0"/>
          </a:p>
        </p:txBody>
      </p:sp>
      <p:sp>
        <p:nvSpPr>
          <p:cNvPr id="3" name="İçerik Yer Tutucusu 2">
            <a:extLst>
              <a:ext uri="{FF2B5EF4-FFF2-40B4-BE49-F238E27FC236}">
                <a16:creationId xmlns:a16="http://schemas.microsoft.com/office/drawing/2014/main" id="{EC54E3B3-865A-4C28-9B3E-22139360C036}"/>
              </a:ext>
            </a:extLst>
          </p:cNvPr>
          <p:cNvSpPr>
            <a:spLocks noGrp="1"/>
          </p:cNvSpPr>
          <p:nvPr>
            <p:ph idx="1"/>
          </p:nvPr>
        </p:nvSpPr>
        <p:spPr>
          <a:xfrm>
            <a:off x="838200" y="1825625"/>
            <a:ext cx="10515600" cy="1325563"/>
          </a:xfrm>
        </p:spPr>
        <p:txBody>
          <a:bodyPr>
            <a:normAutofit/>
          </a:bodyPr>
          <a:lstStyle/>
          <a:p>
            <a:pPr marL="0" indent="0">
              <a:buNone/>
            </a:pPr>
            <a:r>
              <a:rPr lang="tr-TR" sz="2400" b="1" dirty="0">
                <a:solidFill>
                  <a:srgbClr val="002060"/>
                </a:solidFill>
                <a:latin typeface="Montserrat Light" pitchFamily="2" charset="-94"/>
                <a:ea typeface="Calibri" panose="020F0502020204030204" pitchFamily="34" charset="0"/>
                <a:cs typeface="Times New Roman" panose="02020603050405020304" pitchFamily="18" charset="0"/>
              </a:rPr>
              <a:t>Sağladığımız bu hizmet ile Türkiye’nin dört bir yanındaki yerel yönetimlerle ve sosyal projeler üstünde çalışmak isteyen gemi inşa ve özel sektör ile beraber çalışmak istiyoruz. </a:t>
            </a:r>
          </a:p>
        </p:txBody>
      </p:sp>
      <p:pic>
        <p:nvPicPr>
          <p:cNvPr id="11" name="Resim 10">
            <a:extLst>
              <a:ext uri="{FF2B5EF4-FFF2-40B4-BE49-F238E27FC236}">
                <a16:creationId xmlns:a16="http://schemas.microsoft.com/office/drawing/2014/main" id="{D92B2DA1-0283-4268-89B1-1DB6D92B4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706813"/>
            <a:ext cx="5219700" cy="2312768"/>
          </a:xfrm>
          <a:prstGeom prst="rect">
            <a:avLst/>
          </a:prstGeom>
        </p:spPr>
      </p:pic>
    </p:spTree>
    <p:extLst>
      <p:ext uri="{BB962C8B-B14F-4D97-AF65-F5344CB8AC3E}">
        <p14:creationId xmlns:p14="http://schemas.microsoft.com/office/powerpoint/2010/main" val="2870918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416BBC-B9B2-4599-AC9D-AD7B462ED107}"/>
              </a:ext>
            </a:extLst>
          </p:cNvPr>
          <p:cNvSpPr>
            <a:spLocks noGrp="1"/>
          </p:cNvSpPr>
          <p:nvPr>
            <p:ph type="title"/>
          </p:nvPr>
        </p:nvSpPr>
        <p:spPr/>
        <p:txBody>
          <a:bodyPr/>
          <a:lstStyle/>
          <a:p>
            <a:r>
              <a:rPr lang="tr-TR" dirty="0">
                <a:latin typeface="Montserrat Alternates SemiBold" panose="00000700000000000000" pitchFamily="50" charset="-94"/>
              </a:rPr>
              <a:t>Müşteri Segmentasyonu</a:t>
            </a:r>
            <a:endParaRPr lang="tr-TR" dirty="0"/>
          </a:p>
        </p:txBody>
      </p:sp>
      <p:sp>
        <p:nvSpPr>
          <p:cNvPr id="3" name="İçerik Yer Tutucusu 2">
            <a:extLst>
              <a:ext uri="{FF2B5EF4-FFF2-40B4-BE49-F238E27FC236}">
                <a16:creationId xmlns:a16="http://schemas.microsoft.com/office/drawing/2014/main" id="{87A9D8EB-432E-4258-B051-3213F13EFC31}"/>
              </a:ext>
            </a:extLst>
          </p:cNvPr>
          <p:cNvSpPr>
            <a:spLocks noGrp="1"/>
          </p:cNvSpPr>
          <p:nvPr>
            <p:ph idx="1"/>
          </p:nvPr>
        </p:nvSpPr>
        <p:spPr/>
        <p:txBody>
          <a:bodyPr>
            <a:normAutofit/>
          </a:bodyPr>
          <a:lstStyle/>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Bu hizmeti satın alan devlet ve özel şirketler sürekli deniz de temizlik yaparak kirliliğin daha hızlı bir şekil de azaltılmasını sağlayacaklar.</a:t>
            </a:r>
          </a:p>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Yapılan bu temizlik ile denizlerden arıtılan su miktarını, çıkarılan makro ve mikro plastiklerin istatistiklerini aylık olarak paylaşarak ürünün sağladığı faydayı ortaya koyabileceğiz.</a:t>
            </a:r>
          </a:p>
        </p:txBody>
      </p:sp>
    </p:spTree>
    <p:extLst>
      <p:ext uri="{BB962C8B-B14F-4D97-AF65-F5344CB8AC3E}">
        <p14:creationId xmlns:p14="http://schemas.microsoft.com/office/powerpoint/2010/main" val="335191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CF3671-4674-42A9-A1F1-DC3F7D2FF02A}"/>
              </a:ext>
            </a:extLst>
          </p:cNvPr>
          <p:cNvSpPr>
            <a:spLocks noGrp="1"/>
          </p:cNvSpPr>
          <p:nvPr>
            <p:ph type="title"/>
          </p:nvPr>
        </p:nvSpPr>
        <p:spPr/>
        <p:txBody>
          <a:bodyPr/>
          <a:lstStyle/>
          <a:p>
            <a:r>
              <a:rPr lang="tr-TR" dirty="0">
                <a:latin typeface="Montserrat Alternates SemiBold" panose="00000700000000000000" pitchFamily="50" charset="-94"/>
              </a:rPr>
              <a:t>Rekabet Unsurları</a:t>
            </a:r>
            <a:endParaRPr lang="tr-TR" dirty="0"/>
          </a:p>
        </p:txBody>
      </p:sp>
      <p:sp>
        <p:nvSpPr>
          <p:cNvPr id="3" name="İçerik Yer Tutucusu 2">
            <a:extLst>
              <a:ext uri="{FF2B5EF4-FFF2-40B4-BE49-F238E27FC236}">
                <a16:creationId xmlns:a16="http://schemas.microsoft.com/office/drawing/2014/main" id="{7A2ED408-9220-4D2A-816A-3D2164A2187A}"/>
              </a:ext>
            </a:extLst>
          </p:cNvPr>
          <p:cNvSpPr>
            <a:spLocks noGrp="1"/>
          </p:cNvSpPr>
          <p:nvPr>
            <p:ph idx="1"/>
          </p:nvPr>
        </p:nvSpPr>
        <p:spPr/>
        <p:txBody>
          <a:bodyPr/>
          <a:lstStyle/>
          <a:p>
            <a:r>
              <a:rPr lang="tr-TR" sz="2800" dirty="0">
                <a:solidFill>
                  <a:srgbClr val="002060"/>
                </a:solidFill>
                <a:latin typeface="Montserrat" pitchFamily="2" charset="-94"/>
                <a:ea typeface="Calibri" panose="020F0502020204030204" pitchFamily="34" charset="0"/>
                <a:cs typeface="Times New Roman" panose="02020603050405020304" pitchFamily="18" charset="0"/>
              </a:rPr>
              <a:t>Deniz temizliği yapmak için çalışan </a:t>
            </a:r>
            <a:r>
              <a:rPr lang="tr-TR" sz="2800" dirty="0" err="1">
                <a:solidFill>
                  <a:srgbClr val="002060"/>
                </a:solidFill>
                <a:latin typeface="Montserrat" pitchFamily="2" charset="-94"/>
                <a:ea typeface="Calibri" panose="020F0502020204030204" pitchFamily="34" charset="0"/>
                <a:cs typeface="Times New Roman" panose="02020603050405020304" pitchFamily="18" charset="0"/>
              </a:rPr>
              <a:t>cif’in</a:t>
            </a:r>
            <a:r>
              <a:rPr lang="tr-TR" sz="2800" dirty="0">
                <a:solidFill>
                  <a:srgbClr val="002060"/>
                </a:solidFill>
                <a:latin typeface="Montserrat" pitchFamily="2" charset="-94"/>
                <a:ea typeface="Calibri" panose="020F0502020204030204" pitchFamily="34" charset="0"/>
                <a:cs typeface="Times New Roman" panose="02020603050405020304" pitchFamily="18" charset="0"/>
              </a:rPr>
              <a:t> çöp </a:t>
            </a:r>
            <a:r>
              <a:rPr lang="tr-TR" sz="2800" dirty="0" err="1">
                <a:solidFill>
                  <a:srgbClr val="002060"/>
                </a:solidFill>
                <a:latin typeface="Montserrat" pitchFamily="2" charset="-94"/>
                <a:ea typeface="Calibri" panose="020F0502020204030204" pitchFamily="34" charset="0"/>
                <a:cs typeface="Times New Roman" panose="02020603050405020304" pitchFamily="18" charset="0"/>
              </a:rPr>
              <a:t>kaparları</a:t>
            </a:r>
            <a:r>
              <a:rPr lang="tr-TR" sz="2800" dirty="0">
                <a:solidFill>
                  <a:srgbClr val="002060"/>
                </a:solidFill>
                <a:latin typeface="Montserrat" pitchFamily="2" charset="-94"/>
                <a:ea typeface="Calibri" panose="020F0502020204030204" pitchFamily="34" charset="0"/>
                <a:cs typeface="Times New Roman" panose="02020603050405020304" pitchFamily="18" charset="0"/>
              </a:rPr>
              <a:t>, </a:t>
            </a:r>
            <a:r>
              <a:rPr lang="tr-TR" sz="2800" dirty="0" err="1">
                <a:solidFill>
                  <a:srgbClr val="002060"/>
                </a:solidFill>
                <a:latin typeface="Montserrat" pitchFamily="2" charset="-94"/>
                <a:ea typeface="Calibri" panose="020F0502020204030204" pitchFamily="34" charset="0"/>
                <a:cs typeface="Times New Roman" panose="02020603050405020304" pitchFamily="18" charset="0"/>
              </a:rPr>
              <a:t>iwrobotx</a:t>
            </a:r>
            <a:r>
              <a:rPr lang="tr-TR" sz="2800" dirty="0">
                <a:solidFill>
                  <a:srgbClr val="002060"/>
                </a:solidFill>
                <a:latin typeface="Montserrat" pitchFamily="2" charset="-94"/>
                <a:ea typeface="Calibri" panose="020F0502020204030204" pitchFamily="34" charset="0"/>
                <a:cs typeface="Times New Roman" panose="02020603050405020304" pitchFamily="18" charset="0"/>
              </a:rPr>
              <a:t> in deniz yüzeyi temizleyen robotu ve İstanbul büyükşehir Belediyesi’nin deniz süpürgesi rakiplerimiz olabilirler.</a:t>
            </a:r>
          </a:p>
          <a:p>
            <a:r>
              <a:rPr lang="tr-TR" dirty="0">
                <a:solidFill>
                  <a:srgbClr val="002060"/>
                </a:solidFill>
                <a:latin typeface="Montserrat" pitchFamily="2" charset="-94"/>
                <a:ea typeface="Calibri" panose="020F0502020204030204" pitchFamily="34" charset="0"/>
                <a:cs typeface="Times New Roman" panose="02020603050405020304" pitchFamily="18" charset="0"/>
              </a:rPr>
              <a:t>Uzun vadede stratejik ortaklıklar kurabiliriz.</a:t>
            </a:r>
          </a:p>
          <a:p>
            <a:r>
              <a:rPr lang="tr-TR" dirty="0">
                <a:solidFill>
                  <a:srgbClr val="002060"/>
                </a:solidFill>
                <a:latin typeface="Montserrat" pitchFamily="2" charset="-94"/>
                <a:ea typeface="Calibri" panose="020F0502020204030204" pitchFamily="34" charset="0"/>
                <a:cs typeface="Times New Roman" panose="02020603050405020304" pitchFamily="18" charset="0"/>
              </a:rPr>
              <a:t>Deniz dibi temizliğini yapan ilk şirket olmamız bizim avantajımız olabilir.</a:t>
            </a:r>
            <a:endParaRPr lang="tr-TR" dirty="0">
              <a:latin typeface="Montserrat" pitchFamily="2" charset="-94"/>
            </a:endParaRPr>
          </a:p>
        </p:txBody>
      </p:sp>
    </p:spTree>
    <p:extLst>
      <p:ext uri="{BB962C8B-B14F-4D97-AF65-F5344CB8AC3E}">
        <p14:creationId xmlns:p14="http://schemas.microsoft.com/office/powerpoint/2010/main" val="17610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E74765-C6DB-4FFE-A5CA-2FD1D5434269}"/>
              </a:ext>
            </a:extLst>
          </p:cNvPr>
          <p:cNvSpPr>
            <a:spLocks noGrp="1"/>
          </p:cNvSpPr>
          <p:nvPr>
            <p:ph type="title"/>
          </p:nvPr>
        </p:nvSpPr>
        <p:spPr/>
        <p:txBody>
          <a:bodyPr>
            <a:normAutofit/>
          </a:bodyPr>
          <a:lstStyle/>
          <a:p>
            <a:r>
              <a:rPr lang="tr-TR" sz="3600" dirty="0">
                <a:latin typeface="Montserrat Alternates SemiBold" panose="00000700000000000000" pitchFamily="50" charset="-94"/>
              </a:rPr>
              <a:t>Ürünün İşletmeye Sağlayacağı Faydalar</a:t>
            </a:r>
            <a:endParaRPr lang="tr-TR" sz="3600" dirty="0"/>
          </a:p>
        </p:txBody>
      </p:sp>
      <p:sp>
        <p:nvSpPr>
          <p:cNvPr id="3" name="İçerik Yer Tutucusu 2">
            <a:extLst>
              <a:ext uri="{FF2B5EF4-FFF2-40B4-BE49-F238E27FC236}">
                <a16:creationId xmlns:a16="http://schemas.microsoft.com/office/drawing/2014/main" id="{3E1BA12A-0DEC-4BCE-B0D8-6D7B5B91DC4E}"/>
              </a:ext>
            </a:extLst>
          </p:cNvPr>
          <p:cNvSpPr>
            <a:spLocks noGrp="1"/>
          </p:cNvSpPr>
          <p:nvPr>
            <p:ph idx="1"/>
          </p:nvPr>
        </p:nvSpPr>
        <p:spPr/>
        <p:txBody>
          <a:bodyPr/>
          <a:lstStyle/>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Yaşanan iklim değişikliğinde deniz eko sisteminde yok olma tehlikesi bulunan türlerin doğal yaşam ortamlarına kavuşacaklardır.</a:t>
            </a:r>
          </a:p>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Zaman içerisinde temizlenen denizler ile daha sağlıklı balıklar tüketebileceğiz.</a:t>
            </a:r>
          </a:p>
          <a:p>
            <a:r>
              <a:rPr lang="tr-TR" sz="2400" dirty="0">
                <a:solidFill>
                  <a:srgbClr val="002060"/>
                </a:solidFill>
                <a:latin typeface="Montserrat" pitchFamily="2" charset="-94"/>
                <a:ea typeface="Calibri" panose="020F0502020204030204" pitchFamily="34" charset="0"/>
                <a:cs typeface="Times New Roman" panose="02020603050405020304" pitchFamily="18" charset="0"/>
              </a:rPr>
              <a:t>Bu sosyal girişimcilik projesi ile hem devlet hem de özel şirketlerin vizyonlarına olumlu katkı sağlayacaktır.</a:t>
            </a:r>
          </a:p>
        </p:txBody>
      </p:sp>
    </p:spTree>
    <p:extLst>
      <p:ext uri="{BB962C8B-B14F-4D97-AF65-F5344CB8AC3E}">
        <p14:creationId xmlns:p14="http://schemas.microsoft.com/office/powerpoint/2010/main" val="156882108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660</Words>
  <Application>Microsoft Office PowerPoint</Application>
  <PresentationFormat>Geniş ekran</PresentationFormat>
  <Paragraphs>45</Paragraphs>
  <Slides>16</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16</vt:i4>
      </vt:variant>
    </vt:vector>
  </HeadingPairs>
  <TitlesOfParts>
    <vt:vector size="23" baseType="lpstr">
      <vt:lpstr>Arial</vt:lpstr>
      <vt:lpstr>Calibri</vt:lpstr>
      <vt:lpstr>Calibri Light</vt:lpstr>
      <vt:lpstr>Montserrat</vt:lpstr>
      <vt:lpstr>Montserrat Alternates SemiBold</vt:lpstr>
      <vt:lpstr>Montserrat Light</vt:lpstr>
      <vt:lpstr>Office Teması</vt:lpstr>
      <vt:lpstr>PowerPoint Sunusu</vt:lpstr>
      <vt:lpstr>Problem</vt:lpstr>
      <vt:lpstr>PowerPoint Sunusu</vt:lpstr>
      <vt:lpstr>Pazarda ki Fırsatlar</vt:lpstr>
      <vt:lpstr>Ürün ve Çözüm</vt:lpstr>
      <vt:lpstr>Müşteri</vt:lpstr>
      <vt:lpstr>Müşteri Segmentasyonu</vt:lpstr>
      <vt:lpstr>Rekabet Unsurları</vt:lpstr>
      <vt:lpstr>Ürünün İşletmeye Sağlayacağı Faydalar</vt:lpstr>
      <vt:lpstr>Pazarlama Hedeflerimiz</vt:lpstr>
      <vt:lpstr>PowerPoint Sunusu</vt:lpstr>
      <vt:lpstr>Temel Riskler</vt:lpstr>
      <vt:lpstr>Finansal Model</vt:lpstr>
      <vt:lpstr>Çıkış Stratejisi</vt:lpstr>
      <vt:lpstr>Aldığımız Ödüller</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Sebnem Demircan</dc:creator>
  <cp:lastModifiedBy>Sebnem Demircan</cp:lastModifiedBy>
  <cp:revision>55</cp:revision>
  <dcterms:created xsi:type="dcterms:W3CDTF">2022-11-25T12:13:47Z</dcterms:created>
  <dcterms:modified xsi:type="dcterms:W3CDTF">2022-11-25T18:03:58Z</dcterms:modified>
</cp:coreProperties>
</file>